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4" r:id="rId1"/>
  </p:sldMasterIdLst>
  <p:notesMasterIdLst>
    <p:notesMasterId r:id="rId55"/>
  </p:notesMasterIdLst>
  <p:handoutMasterIdLst>
    <p:handoutMasterId r:id="rId56"/>
  </p:handoutMasterIdLst>
  <p:sldIdLst>
    <p:sldId id="256" r:id="rId2"/>
    <p:sldId id="525" r:id="rId3"/>
    <p:sldId id="257" r:id="rId4"/>
    <p:sldId id="430" r:id="rId5"/>
    <p:sldId id="437" r:id="rId6"/>
    <p:sldId id="429" r:id="rId7"/>
    <p:sldId id="426" r:id="rId8"/>
    <p:sldId id="436" r:id="rId9"/>
    <p:sldId id="438" r:id="rId10"/>
    <p:sldId id="396" r:id="rId11"/>
    <p:sldId id="394" r:id="rId12"/>
    <p:sldId id="431" r:id="rId13"/>
    <p:sldId id="397" r:id="rId14"/>
    <p:sldId id="432" r:id="rId15"/>
    <p:sldId id="398" r:id="rId16"/>
    <p:sldId id="478" r:id="rId17"/>
    <p:sldId id="479" r:id="rId18"/>
    <p:sldId id="480" r:id="rId19"/>
    <p:sldId id="433" r:id="rId20"/>
    <p:sldId id="501" r:id="rId21"/>
    <p:sldId id="434" r:id="rId22"/>
    <p:sldId id="428" r:id="rId23"/>
    <p:sldId id="439" r:id="rId24"/>
    <p:sldId id="425" r:id="rId25"/>
    <p:sldId id="510" r:id="rId26"/>
    <p:sldId id="511" r:id="rId27"/>
    <p:sldId id="512" r:id="rId28"/>
    <p:sldId id="477" r:id="rId29"/>
    <p:sldId id="411" r:id="rId30"/>
    <p:sldId id="412" r:id="rId31"/>
    <p:sldId id="413" r:id="rId32"/>
    <p:sldId id="414" r:id="rId33"/>
    <p:sldId id="441" r:id="rId34"/>
    <p:sldId id="418" r:id="rId35"/>
    <p:sldId id="447" r:id="rId36"/>
    <p:sldId id="483" r:id="rId37"/>
    <p:sldId id="446" r:id="rId38"/>
    <p:sldId id="444" r:id="rId39"/>
    <p:sldId id="484" r:id="rId40"/>
    <p:sldId id="450" r:id="rId41"/>
    <p:sldId id="451" r:id="rId42"/>
    <p:sldId id="499" r:id="rId43"/>
    <p:sldId id="519" r:id="rId44"/>
    <p:sldId id="520" r:id="rId45"/>
    <p:sldId id="521" r:id="rId46"/>
    <p:sldId id="523" r:id="rId47"/>
    <p:sldId id="445" r:id="rId48"/>
    <p:sldId id="460" r:id="rId49"/>
    <p:sldId id="453" r:id="rId50"/>
    <p:sldId id="456" r:id="rId51"/>
    <p:sldId id="498" r:id="rId52"/>
    <p:sldId id="497" r:id="rId53"/>
    <p:sldId id="49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403CBD"/>
    <a:srgbClr val="2835BD"/>
    <a:srgbClr val="2C50BD"/>
    <a:srgbClr val="000000"/>
    <a:srgbClr val="35FFA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2"/>
    <p:restoredTop sz="88902" autoAdjust="0"/>
  </p:normalViewPr>
  <p:slideViewPr>
    <p:cSldViewPr>
      <p:cViewPr varScale="1">
        <p:scale>
          <a:sx n="58" d="100"/>
          <a:sy n="58" d="100"/>
        </p:scale>
        <p:origin x="1072" y="192"/>
      </p:cViewPr>
      <p:guideLst>
        <p:guide orient="horz" pos="2160"/>
        <p:guide pos="2880"/>
      </p:guideLst>
    </p:cSldViewPr>
  </p:slideViewPr>
  <p:outlineViewPr>
    <p:cViewPr>
      <p:scale>
        <a:sx n="33" d="100"/>
        <a:sy n="33" d="100"/>
      </p:scale>
      <p:origin x="0" y="-10244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14" d="100"/>
          <a:sy n="114" d="100"/>
        </p:scale>
        <p:origin x="744" y="-15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CB84E66-D3E7-F540-87AB-E9CACA9EFAD8}" type="datetimeFigureOut">
              <a:rPr lang="fr-FR"/>
              <a:pPr>
                <a:defRPr/>
              </a:pPr>
              <a:t>19/10/2019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848EE9-9EB2-8E45-B413-A5E1444B58F4}" type="slidenum">
              <a:rPr lang="fr-FR"/>
              <a:pPr>
                <a:defRPr/>
              </a:pPr>
              <a:t>‹N°›</a:t>
            </a:fld>
            <a:endParaRPr lang="fr-FR"/>
          </a:p>
        </p:txBody>
      </p:sp>
    </p:spTree>
    <p:extLst>
      <p:ext uri="{BB962C8B-B14F-4D97-AF65-F5344CB8AC3E}">
        <p14:creationId xmlns:p14="http://schemas.microsoft.com/office/powerpoint/2010/main" val="3376650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B8CA103-AF6B-104D-80FF-759735F532D0}" type="datetimeFigureOut">
              <a:rPr lang="fr-FR"/>
              <a:pPr>
                <a:defRPr/>
              </a:pPr>
              <a:t>19/10/2019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2E09568-5851-D64F-B68B-69FCBD11D1BD}" type="slidenum">
              <a:rPr lang="fr-FR"/>
              <a:pPr>
                <a:defRPr/>
              </a:pPr>
              <a:t>‹N°›</a:t>
            </a:fld>
            <a:endParaRPr lang="fr-FR"/>
          </a:p>
        </p:txBody>
      </p:sp>
    </p:spTree>
    <p:extLst>
      <p:ext uri="{BB962C8B-B14F-4D97-AF65-F5344CB8AC3E}">
        <p14:creationId xmlns:p14="http://schemas.microsoft.com/office/powerpoint/2010/main" val="407541268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Espace réservé des commentaires 2"/>
          <p:cNvSpPr>
            <a:spLocks noGrp="1"/>
          </p:cNvSpPr>
          <p:nvPr>
            <p:ph type="body" idx="1"/>
          </p:nvPr>
        </p:nvSpPr>
        <p:spPr bwMode="auto">
          <a:xfrm>
            <a:off x="533400" y="4114800"/>
            <a:ext cx="5791200" cy="3733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dirty="0">
              <a:latin typeface="Times New Roman" panose="02020603050405020304" pitchFamily="18" charset="0"/>
              <a:cs typeface="Times New Roman" panose="02020603050405020304" pitchFamily="18" charset="0"/>
            </a:endParaRPr>
          </a:p>
        </p:txBody>
      </p:sp>
      <p:sp>
        <p:nvSpPr>
          <p:cNvPr id="1741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17DB07-CA42-FA42-90BE-120A41BC861B}" type="slidenum">
              <a:rPr lang="fr-FR" sz="1200"/>
              <a:pPr eaLnBrk="1" hangingPunct="1"/>
              <a:t>1</a:t>
            </a:fld>
            <a:endParaRPr lang="fr-F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p:cNvSpPr>
            <a:spLocks noGrp="1" noRot="1" noChangeAspect="1"/>
          </p:cNvSpPr>
          <p:nvPr>
            <p:ph type="sldImg"/>
          </p:nvPr>
        </p:nvSpPr>
        <p:spPr bwMode="auto">
          <a:xfrm>
            <a:off x="857250" y="457200"/>
            <a:ext cx="4876800" cy="3657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3379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5AA7BF-07BC-DD44-9BA5-3458F0FC8042}" type="slidenum">
              <a:rPr lang="fr-FR" sz="1200"/>
              <a:pPr eaLnBrk="1" hangingPunct="1"/>
              <a:t>10</a:t>
            </a:fld>
            <a:endParaRPr lang="fr-F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ce réservé de l'image des diapositives 1"/>
          <p:cNvSpPr>
            <a:spLocks noGrp="1" noRot="1" noChangeAspect="1"/>
          </p:cNvSpPr>
          <p:nvPr>
            <p:ph type="sldImg"/>
          </p:nvPr>
        </p:nvSpPr>
        <p:spPr bwMode="auto">
          <a:xfrm>
            <a:off x="609600" y="342900"/>
            <a:ext cx="5588000" cy="4191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Espace réservé des commentaires 2"/>
          <p:cNvSpPr>
            <a:spLocks noGrp="1"/>
          </p:cNvSpPr>
          <p:nvPr>
            <p:ph type="body" idx="1"/>
          </p:nvPr>
        </p:nvSpPr>
        <p:spPr bwMode="auto">
          <a:xfrm>
            <a:off x="152400" y="4495800"/>
            <a:ext cx="6477000" cy="4533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dirty="0">
              <a:latin typeface="Times New Roman" panose="02020603050405020304" pitchFamily="18" charset="0"/>
              <a:cs typeface="Times New Roman" panose="02020603050405020304" pitchFamily="18" charset="0"/>
            </a:endParaRPr>
          </a:p>
        </p:txBody>
      </p:sp>
      <p:sp>
        <p:nvSpPr>
          <p:cNvPr id="3584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p>
          <a:p>
            <a:pPr eaLnBrk="1" hangingPunct="1"/>
            <a:fld id="{79E9D3C8-73AE-4D44-9F0A-39BCDC698D76}" type="slidenum">
              <a:rPr lang="fr-FR" sz="1200" smtClean="0"/>
              <a:pPr eaLnBrk="1" hangingPunct="1"/>
              <a:t>11</a:t>
            </a:fld>
            <a:endParaRPr lang="fr-F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p:cNvSpPr>
            <a:spLocks noGrp="1" noRot="1" noChangeAspect="1"/>
          </p:cNvSpPr>
          <p:nvPr>
            <p:ph type="sldImg"/>
          </p:nvPr>
        </p:nvSpPr>
        <p:spPr bwMode="auto">
          <a:xfrm>
            <a:off x="635000" y="304800"/>
            <a:ext cx="5892800" cy="4419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Espace réservé des commentaires 2"/>
          <p:cNvSpPr>
            <a:spLocks noGrp="1"/>
          </p:cNvSpPr>
          <p:nvPr>
            <p:ph type="body" idx="1"/>
          </p:nvPr>
        </p:nvSpPr>
        <p:spPr bwMode="auto">
          <a:xfrm>
            <a:off x="685800" y="4724400"/>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600" dirty="0">
              <a:latin typeface="Times New Roman" charset="0"/>
              <a:cs typeface="Times New Roman" charset="0"/>
            </a:endParaRPr>
          </a:p>
          <a:p>
            <a:endParaRPr lang="fr-FR" dirty="0">
              <a:latin typeface="Calibri" charset="0"/>
            </a:endParaRPr>
          </a:p>
        </p:txBody>
      </p:sp>
      <p:sp>
        <p:nvSpPr>
          <p:cNvPr id="3789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1D9541-E2E8-4E45-8551-2A60C7D6FFAD}" type="slidenum">
              <a:rPr lang="fr-FR" sz="1200"/>
              <a:pPr eaLnBrk="1" hangingPunct="1"/>
              <a:t>12</a:t>
            </a:fld>
            <a:endParaRPr lang="fr-F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p:cNvSpPr>
          <p:nvPr>
            <p:ph type="sldImg"/>
          </p:nvPr>
        </p:nvSpPr>
        <p:spPr bwMode="auto">
          <a:xfrm>
            <a:off x="762000" y="400050"/>
            <a:ext cx="5334000" cy="40005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8"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600" dirty="0">
              <a:latin typeface="Times New Roman" charset="0"/>
              <a:cs typeface="Times New Roman" charset="0"/>
            </a:endParaRPr>
          </a:p>
        </p:txBody>
      </p:sp>
      <p:sp>
        <p:nvSpPr>
          <p:cNvPr id="3993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EFC59D-4EEC-D144-95F4-66AA450B0FFD}" type="slidenum">
              <a:rPr lang="fr-FR" sz="1200"/>
              <a:pPr eaLnBrk="1" hangingPunct="1"/>
              <a:t>13</a:t>
            </a:fld>
            <a:endParaRPr lang="fr-F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xfrm>
            <a:off x="876300" y="342900"/>
            <a:ext cx="5029200" cy="3771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4198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D8B176-BA5C-144B-88D9-3C198AE09369}" type="slidenum">
              <a:rPr lang="fr-FR" sz="1200"/>
              <a:pPr eaLnBrk="1" hangingPunct="1"/>
              <a:t>14</a:t>
            </a:fld>
            <a:endParaRPr 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p:cNvSpPr>
            <a:spLocks noGrp="1" noRot="1" noChangeAspect="1"/>
          </p:cNvSpPr>
          <p:nvPr>
            <p:ph type="sldImg"/>
          </p:nvPr>
        </p:nvSpPr>
        <p:spPr bwMode="auto">
          <a:xfrm>
            <a:off x="914400" y="285750"/>
            <a:ext cx="5105400" cy="38290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600" dirty="0">
              <a:latin typeface="Times New Roman" charset="0"/>
              <a:cs typeface="Times New Roman" charset="0"/>
            </a:endParaRPr>
          </a:p>
          <a:p>
            <a:pPr algn="just"/>
            <a:endParaRPr lang="fr-FR" sz="1600" dirty="0">
              <a:latin typeface="Calibri" charset="0"/>
            </a:endParaRPr>
          </a:p>
        </p:txBody>
      </p:sp>
      <p:sp>
        <p:nvSpPr>
          <p:cNvPr id="4403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F5B23C-40BC-C34A-9EEA-806A8E08BF28}" type="slidenum">
              <a:rPr lang="fr-FR" sz="1200"/>
              <a:pPr eaLnBrk="1" hangingPunct="1"/>
              <a:t>15</a:t>
            </a:fld>
            <a:endParaRPr lang="fr-F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5500" y="304800"/>
            <a:ext cx="5080000" cy="3810000"/>
          </a:xfrm>
        </p:spPr>
      </p:sp>
      <p:sp>
        <p:nvSpPr>
          <p:cNvPr id="3" name="Espace réservé des commentaires 2"/>
          <p:cNvSpPr>
            <a:spLocks noGrp="1"/>
          </p:cNvSpPr>
          <p:nvPr>
            <p:ph type="body" idx="1"/>
          </p:nvPr>
        </p:nvSpPr>
        <p:spPr/>
        <p:txBody>
          <a:bodyPr/>
          <a:lstStyle/>
          <a:p>
            <a:br>
              <a:rPr lang="fr-FR" dirty="0"/>
            </a:br>
            <a:endParaRPr lang="fr-FR" dirty="0"/>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16</a:t>
            </a:fld>
            <a:endParaRPr lang="fr-FR"/>
          </a:p>
        </p:txBody>
      </p:sp>
    </p:spTree>
    <p:extLst>
      <p:ext uri="{BB962C8B-B14F-4D97-AF65-F5344CB8AC3E}">
        <p14:creationId xmlns:p14="http://schemas.microsoft.com/office/powerpoint/2010/main" val="339434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p:cNvSpPr>
            <a:spLocks noGrp="1" noRot="1" noChangeAspect="1"/>
          </p:cNvSpPr>
          <p:nvPr>
            <p:ph type="sldImg"/>
          </p:nvPr>
        </p:nvSpPr>
        <p:spPr bwMode="auto">
          <a:xfrm>
            <a:off x="990600" y="457200"/>
            <a:ext cx="4876800" cy="3657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dirty="0">
              <a:latin typeface="Calibri" charset="0"/>
            </a:endParaRPr>
          </a:p>
        </p:txBody>
      </p:sp>
      <p:sp>
        <p:nvSpPr>
          <p:cNvPr id="4608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E44C61-7D13-FF41-95BA-ABDCA255F660}" type="slidenum">
              <a:rPr lang="fr-FR" sz="1200"/>
              <a:pPr eaLnBrk="1" hangingPunct="1"/>
              <a:t>17</a:t>
            </a:fld>
            <a:endParaRPr lang="fr-FR" sz="1200"/>
          </a:p>
        </p:txBody>
      </p:sp>
    </p:spTree>
    <p:extLst>
      <p:ext uri="{BB962C8B-B14F-4D97-AF65-F5344CB8AC3E}">
        <p14:creationId xmlns:p14="http://schemas.microsoft.com/office/powerpoint/2010/main" val="589776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p:cNvSpPr>
            <a:spLocks noGrp="1" noRot="1" noChangeAspect="1"/>
          </p:cNvSpPr>
          <p:nvPr>
            <p:ph type="sldImg"/>
          </p:nvPr>
        </p:nvSpPr>
        <p:spPr bwMode="auto">
          <a:xfrm>
            <a:off x="927100" y="381000"/>
            <a:ext cx="4978400" cy="3733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0" name="Espace réservé des commentaires 2"/>
          <p:cNvSpPr>
            <a:spLocks noGrp="1"/>
          </p:cNvSpPr>
          <p:nvPr>
            <p:ph type="body" idx="1"/>
          </p:nvPr>
        </p:nvSpPr>
        <p:spPr bwMode="auto">
          <a:xfrm>
            <a:off x="685800" y="4114800"/>
            <a:ext cx="5486400" cy="441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100" dirty="0">
              <a:latin typeface="Times New Roman" charset="0"/>
              <a:cs typeface="Times New Roman" charset="0"/>
            </a:endParaRPr>
          </a:p>
        </p:txBody>
      </p:sp>
      <p:sp>
        <p:nvSpPr>
          <p:cNvPr id="4813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2EFA6F-2F1C-284A-93B7-7442F8D057FD}" type="slidenum">
              <a:rPr lang="fr-FR" sz="1200"/>
              <a:pPr eaLnBrk="1" hangingPunct="1"/>
              <a:t>18</a:t>
            </a:fld>
            <a:endParaRPr lang="fr-FR" sz="1200"/>
          </a:p>
        </p:txBody>
      </p:sp>
    </p:spTree>
    <p:extLst>
      <p:ext uri="{BB962C8B-B14F-4D97-AF65-F5344CB8AC3E}">
        <p14:creationId xmlns:p14="http://schemas.microsoft.com/office/powerpoint/2010/main" val="46131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p:cNvSpPr>
            <a:spLocks noGrp="1" noRot="1" noChangeAspect="1"/>
          </p:cNvSpPr>
          <p:nvPr>
            <p:ph type="sldImg"/>
          </p:nvPr>
        </p:nvSpPr>
        <p:spPr bwMode="auto">
          <a:xfrm>
            <a:off x="1066800" y="457200"/>
            <a:ext cx="4876800" cy="3657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Espace réservé des commentaires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defRPr/>
            </a:pPr>
            <a:endParaRPr lang="fr-FR" dirty="0">
              <a:latin typeface="Calibri" charset="0"/>
            </a:endParaRPr>
          </a:p>
        </p:txBody>
      </p:sp>
      <p:sp>
        <p:nvSpPr>
          <p:cNvPr id="5017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F0A8FA-27C4-FD46-8C00-48394CC93F7C}" type="slidenum">
              <a:rPr lang="fr-FR" sz="1200"/>
              <a:pPr eaLnBrk="1" hangingPunct="1"/>
              <a:t>19</a:t>
            </a:fld>
            <a:endParaRPr 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2</a:t>
            </a:fld>
            <a:endParaRPr lang="fr-FR"/>
          </a:p>
        </p:txBody>
      </p:sp>
    </p:spTree>
    <p:extLst>
      <p:ext uri="{BB962C8B-B14F-4D97-AF65-F5344CB8AC3E}">
        <p14:creationId xmlns:p14="http://schemas.microsoft.com/office/powerpoint/2010/main" val="65351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p:cNvSpPr>
            <a:spLocks noGrp="1" noRot="1" noChangeAspect="1"/>
          </p:cNvSpPr>
          <p:nvPr>
            <p:ph type="sldImg"/>
          </p:nvPr>
        </p:nvSpPr>
        <p:spPr bwMode="auto">
          <a:xfrm>
            <a:off x="762000" y="400050"/>
            <a:ext cx="5410200" cy="40576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Espace réservé des commentaires 2"/>
          <p:cNvSpPr>
            <a:spLocks noGrp="1"/>
          </p:cNvSpPr>
          <p:nvPr>
            <p:ph type="body" idx="1"/>
          </p:nvPr>
        </p:nvSpPr>
        <p:spPr bwMode="auto">
          <a:xfrm>
            <a:off x="685800" y="4724400"/>
            <a:ext cx="5486400" cy="3960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br>
              <a:rPr lang="fr-FR" dirty="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5222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1769E1-1A17-C943-8A0D-3129C76B613A}" type="slidenum">
              <a:rPr lang="fr-FR" sz="1200"/>
              <a:pPr eaLnBrk="1" hangingPunct="1"/>
              <a:t>20</a:t>
            </a:fld>
            <a:endParaRPr lang="fr-FR" sz="1200"/>
          </a:p>
        </p:txBody>
      </p:sp>
    </p:spTree>
    <p:extLst>
      <p:ext uri="{BB962C8B-B14F-4D97-AF65-F5344CB8AC3E}">
        <p14:creationId xmlns:p14="http://schemas.microsoft.com/office/powerpoint/2010/main" val="2462689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p:cNvSpPr>
            <a:spLocks noGrp="1" noRot="1" noChangeAspect="1"/>
          </p:cNvSpPr>
          <p:nvPr>
            <p:ph type="sldImg"/>
          </p:nvPr>
        </p:nvSpPr>
        <p:spPr bwMode="auto">
          <a:xfrm>
            <a:off x="762000" y="400050"/>
            <a:ext cx="5410200" cy="40576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5222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1769E1-1A17-C943-8A0D-3129C76B613A}" type="slidenum">
              <a:rPr lang="fr-FR" sz="1200"/>
              <a:pPr eaLnBrk="1" hangingPunct="1"/>
              <a:t>21</a:t>
            </a:fld>
            <a:endParaRPr lang="fr-F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p:cNvSpPr>
            <a:spLocks noGrp="1" noRot="1" noChangeAspect="1"/>
          </p:cNvSpPr>
          <p:nvPr>
            <p:ph type="sldImg"/>
          </p:nvPr>
        </p:nvSpPr>
        <p:spPr bwMode="auto">
          <a:xfrm>
            <a:off x="1028700" y="400050"/>
            <a:ext cx="4953000" cy="3714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Espace réservé des commentaires 2"/>
          <p:cNvSpPr>
            <a:spLocks noGrp="1"/>
          </p:cNvSpPr>
          <p:nvPr>
            <p:ph type="body" idx="1"/>
          </p:nvPr>
        </p:nvSpPr>
        <p:spPr bwMode="auto">
          <a:xfrm>
            <a:off x="685800" y="4191000"/>
            <a:ext cx="5486400" cy="457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buFontTx/>
              <a:buChar char="-"/>
              <a:defRPr/>
            </a:pPr>
            <a:endParaRPr lang="fr-FR" sz="1100" dirty="0">
              <a:latin typeface="Times New Roman"/>
              <a:cs typeface="Times New Roman"/>
            </a:endParaRPr>
          </a:p>
        </p:txBody>
      </p:sp>
      <p:sp>
        <p:nvSpPr>
          <p:cNvPr id="5427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4EA31-D36C-D44F-9B8A-1C4C54A300D1}" type="slidenum">
              <a:rPr lang="fr-FR" sz="1200"/>
              <a:pPr eaLnBrk="1" hangingPunct="1"/>
              <a:t>22</a:t>
            </a:fld>
            <a:endParaRPr lang="fr-F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p:cNvSpPr>
          <p:nvPr>
            <p:ph type="sldImg"/>
          </p:nvPr>
        </p:nvSpPr>
        <p:spPr bwMode="auto">
          <a:xfrm>
            <a:off x="990600" y="342900"/>
            <a:ext cx="5029200" cy="3771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5632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C92644-A864-4146-AD79-B27FBB1DE330}" type="slidenum">
              <a:rPr lang="fr-FR" sz="1200"/>
              <a:pPr eaLnBrk="1" hangingPunct="1"/>
              <a:t>23</a:t>
            </a:fld>
            <a:endParaRPr lang="fr-F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p:cNvSpPr>
            <a:spLocks noGrp="1" noRot="1" noChangeAspect="1"/>
          </p:cNvSpPr>
          <p:nvPr>
            <p:ph type="sldImg"/>
          </p:nvPr>
        </p:nvSpPr>
        <p:spPr bwMode="auto">
          <a:xfrm>
            <a:off x="876300" y="419100"/>
            <a:ext cx="5029200" cy="3771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endParaRPr lang="fr-FR" dirty="0">
              <a:latin typeface="Calibri" charset="0"/>
            </a:endParaRPr>
          </a:p>
        </p:txBody>
      </p:sp>
      <p:sp>
        <p:nvSpPr>
          <p:cNvPr id="5837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1643B-E427-A944-8A5D-91F0B158945A}" type="slidenum">
              <a:rPr lang="fr-FR" sz="1200"/>
              <a:pPr eaLnBrk="1" hangingPunct="1"/>
              <a:t>24</a:t>
            </a:fld>
            <a:endParaRPr lang="fr-F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25</a:t>
            </a:fld>
            <a:endParaRPr lang="fr-FR"/>
          </a:p>
        </p:txBody>
      </p:sp>
    </p:spTree>
    <p:extLst>
      <p:ext uri="{BB962C8B-B14F-4D97-AF65-F5344CB8AC3E}">
        <p14:creationId xmlns:p14="http://schemas.microsoft.com/office/powerpoint/2010/main" val="1276291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26</a:t>
            </a:fld>
            <a:endParaRPr lang="fr-FR"/>
          </a:p>
        </p:txBody>
      </p:sp>
    </p:spTree>
    <p:extLst>
      <p:ext uri="{BB962C8B-B14F-4D97-AF65-F5344CB8AC3E}">
        <p14:creationId xmlns:p14="http://schemas.microsoft.com/office/powerpoint/2010/main" val="398914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27</a:t>
            </a:fld>
            <a:endParaRPr lang="fr-FR"/>
          </a:p>
        </p:txBody>
      </p:sp>
    </p:spTree>
    <p:extLst>
      <p:ext uri="{BB962C8B-B14F-4D97-AF65-F5344CB8AC3E}">
        <p14:creationId xmlns:p14="http://schemas.microsoft.com/office/powerpoint/2010/main" val="1282511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762000"/>
            <a:ext cx="4572000" cy="3429000"/>
          </a:xfrm>
        </p:spPr>
      </p:sp>
      <p:sp>
        <p:nvSpPr>
          <p:cNvPr id="3" name="Espace réservé des commentaires 2"/>
          <p:cNvSpPr>
            <a:spLocks noGrp="1"/>
          </p:cNvSpPr>
          <p:nvPr>
            <p:ph type="body" idx="1"/>
          </p:nvPr>
        </p:nvSpPr>
        <p:spPr>
          <a:xfrm>
            <a:off x="304800" y="4191000"/>
            <a:ext cx="6248400" cy="4800600"/>
          </a:xfrm>
        </p:spPr>
        <p:txBody>
          <a:bodyPr/>
          <a:lstStyle/>
          <a:p>
            <a:pPr algn="just"/>
            <a:endParaRPr lang="fr-FR" dirty="0">
              <a:latin typeface="Times New Roman" panose="02020603050405020304" pitchFamily="18" charset="0"/>
              <a:cs typeface="Times New Roman" panose="02020603050405020304" pitchFamily="18" charset="0"/>
            </a:endParaRPr>
          </a:p>
          <a:p>
            <a:pPr algn="just"/>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28</a:t>
            </a:fld>
            <a:endParaRPr lang="fr-FR"/>
          </a:p>
        </p:txBody>
      </p:sp>
    </p:spTree>
    <p:extLst>
      <p:ext uri="{BB962C8B-B14F-4D97-AF65-F5344CB8AC3E}">
        <p14:creationId xmlns:p14="http://schemas.microsoft.com/office/powerpoint/2010/main" val="3037166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p:cNvSpPr>
            <a:spLocks noGrp="1" noRot="1" noChangeAspect="1"/>
          </p:cNvSpPr>
          <p:nvPr>
            <p:ph type="sldImg"/>
          </p:nvPr>
        </p:nvSpPr>
        <p:spPr bwMode="auto">
          <a:xfrm>
            <a:off x="609600" y="28575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400" dirty="0">
              <a:latin typeface="Times New Roman" charset="0"/>
              <a:cs typeface="Times New Roman" charset="0"/>
            </a:endParaRPr>
          </a:p>
          <a:p>
            <a:endParaRPr lang="fr-FR" sz="1400" dirty="0">
              <a:latin typeface="Calibri" charset="0"/>
            </a:endParaRPr>
          </a:p>
        </p:txBody>
      </p:sp>
      <p:sp>
        <p:nvSpPr>
          <p:cNvPr id="6041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EE292A-7C22-DF46-89D5-1A53550EF4BD}" type="slidenum">
              <a:rPr lang="fr-FR" sz="1200"/>
              <a:pPr eaLnBrk="1" hangingPunct="1"/>
              <a:t>29</a:t>
            </a:fld>
            <a:endParaRPr lang="fr-F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Espace réservé des commentaires 2"/>
          <p:cNvSpPr>
            <a:spLocks noGrp="1"/>
          </p:cNvSpPr>
          <p:nvPr>
            <p:ph type="body" idx="1"/>
          </p:nvPr>
        </p:nvSpPr>
        <p:spPr bwMode="auto">
          <a:xfrm>
            <a:off x="685800" y="4191000"/>
            <a:ext cx="54864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defRPr/>
            </a:pPr>
            <a:endParaRPr lang="fr-FR" dirty="0">
              <a:latin typeface="Times New Roman"/>
              <a:cs typeface="Times New Roman"/>
            </a:endParaRPr>
          </a:p>
        </p:txBody>
      </p:sp>
      <p:sp>
        <p:nvSpPr>
          <p:cNvPr id="1945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20385C-DFB4-2849-BD2F-3456E18FA6C8}" type="slidenum">
              <a:rPr lang="fr-FR" sz="1200"/>
              <a:pPr eaLnBrk="1" hangingPunct="1"/>
              <a:t>3</a:t>
            </a:fld>
            <a:endParaRPr lang="fr-F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ce réservé de l'image des diapositives 1"/>
          <p:cNvSpPr>
            <a:spLocks noGrp="1" noRot="1" noChangeAspect="1"/>
          </p:cNvSpPr>
          <p:nvPr>
            <p:ph type="sldImg"/>
          </p:nvPr>
        </p:nvSpPr>
        <p:spPr bwMode="auto">
          <a:xfrm>
            <a:off x="825500" y="304800"/>
            <a:ext cx="5308600" cy="3981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6246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3BFE3-9B2C-3840-ACE9-3DBA0C89CEF1}" type="slidenum">
              <a:rPr lang="fr-FR" sz="1200"/>
              <a:pPr eaLnBrk="1" hangingPunct="1"/>
              <a:t>30</a:t>
            </a:fld>
            <a:endParaRPr lang="fr-F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e l'image des diapositives 1"/>
          <p:cNvSpPr>
            <a:spLocks noGrp="1" noRot="1" noChangeAspect="1"/>
          </p:cNvSpPr>
          <p:nvPr>
            <p:ph type="sldImg"/>
          </p:nvPr>
        </p:nvSpPr>
        <p:spPr bwMode="auto">
          <a:xfrm>
            <a:off x="1066800" y="400050"/>
            <a:ext cx="4953000" cy="3714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6451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C271F6-80DC-6D4E-A2C8-A2152724BDE1}" type="slidenum">
              <a:rPr lang="fr-FR" sz="1200"/>
              <a:pPr eaLnBrk="1" hangingPunct="1"/>
              <a:t>31</a:t>
            </a:fld>
            <a:endParaRPr lang="fr-F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image des diapositives 1"/>
          <p:cNvSpPr>
            <a:spLocks noGrp="1" noRot="1" noChangeAspect="1"/>
          </p:cNvSpPr>
          <p:nvPr>
            <p:ph type="sldImg"/>
          </p:nvPr>
        </p:nvSpPr>
        <p:spPr bwMode="auto">
          <a:xfrm>
            <a:off x="825500" y="304800"/>
            <a:ext cx="5080000" cy="3810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sz="1400" dirty="0">
                <a:latin typeface="Times New Roman" charset="0"/>
                <a:cs typeface="Times New Roman" charset="0"/>
              </a:rPr>
              <a:t>.</a:t>
            </a:r>
          </a:p>
          <a:p>
            <a:pPr algn="just"/>
            <a:endParaRPr lang="fr-FR" sz="1400" dirty="0">
              <a:latin typeface="Times New Roman" charset="0"/>
              <a:cs typeface="Times New Roman" charset="0"/>
            </a:endParaRPr>
          </a:p>
        </p:txBody>
      </p:sp>
      <p:sp>
        <p:nvSpPr>
          <p:cNvPr id="6656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0DF68C-E919-6B40-B829-5CBF2F4CCD54}" type="slidenum">
              <a:rPr lang="fr-FR" sz="1200"/>
              <a:pPr eaLnBrk="1" hangingPunct="1"/>
              <a:t>32</a:t>
            </a:fld>
            <a:endParaRPr lang="fr-F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image des diapositives 1"/>
          <p:cNvSpPr>
            <a:spLocks noGrp="1" noRot="1" noChangeAspect="1"/>
          </p:cNvSpPr>
          <p:nvPr>
            <p:ph type="sldImg"/>
          </p:nvPr>
        </p:nvSpPr>
        <p:spPr bwMode="auto">
          <a:xfrm>
            <a:off x="838200" y="285750"/>
            <a:ext cx="5105400" cy="38290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0"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r-FR" sz="1400" dirty="0">
              <a:latin typeface="Calibri" charset="0"/>
            </a:endParaRPr>
          </a:p>
        </p:txBody>
      </p:sp>
      <p:sp>
        <p:nvSpPr>
          <p:cNvPr id="6861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A9D7A9-5374-B340-B356-BC044F8115F0}" type="slidenum">
              <a:rPr lang="fr-FR" sz="1200"/>
              <a:pPr eaLnBrk="1" hangingPunct="1"/>
              <a:t>33</a:t>
            </a:fld>
            <a:endParaRPr lang="fr-F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ce réservé de l'image des diapositives 1"/>
          <p:cNvSpPr>
            <a:spLocks noGrp="1" noRot="1" noChangeAspect="1"/>
          </p:cNvSpPr>
          <p:nvPr>
            <p:ph type="sldImg"/>
          </p:nvPr>
        </p:nvSpPr>
        <p:spPr bwMode="auto">
          <a:xfrm>
            <a:off x="965200" y="381000"/>
            <a:ext cx="4978400" cy="3733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endParaRPr lang="fr-FR" dirty="0">
              <a:latin typeface="Times New Roman"/>
              <a:cs typeface="Times New Roman"/>
            </a:endParaRPr>
          </a:p>
          <a:p>
            <a:endParaRPr lang="fr-FR" dirty="0">
              <a:latin typeface="Calibri" charset="0"/>
            </a:endParaRPr>
          </a:p>
        </p:txBody>
      </p:sp>
      <p:sp>
        <p:nvSpPr>
          <p:cNvPr id="7270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452660-76EB-184F-BE63-A83A41D49D41}" type="slidenum">
              <a:rPr lang="fr-FR" sz="1200"/>
              <a:pPr eaLnBrk="1" hangingPunct="1"/>
              <a:t>34</a:t>
            </a:fld>
            <a:endParaRPr lang="fr-F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0600" y="400050"/>
            <a:ext cx="4953000" cy="3714750"/>
          </a:xfrm>
        </p:spPr>
      </p:sp>
      <p:sp>
        <p:nvSpPr>
          <p:cNvPr id="3" name="Espace réservé des commentaires 2"/>
          <p:cNvSpPr>
            <a:spLocks noGrp="1"/>
          </p:cNvSpPr>
          <p:nvPr>
            <p:ph type="body" idx="1"/>
          </p:nvPr>
        </p:nvSpPr>
        <p:spPr/>
        <p:txBody>
          <a:bodyPr/>
          <a:lstStyle/>
          <a:p>
            <a:pPr algn="just"/>
            <a:endParaRPr lang="fr-FR" dirty="0">
              <a:latin typeface="Times New Roman"/>
              <a:cs typeface="Times New Roman"/>
            </a:endParaRPr>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35</a:t>
            </a:fld>
            <a:endParaRPr lang="fr-FR"/>
          </a:p>
        </p:txBody>
      </p:sp>
    </p:spTree>
    <p:extLst>
      <p:ext uri="{BB962C8B-B14F-4D97-AF65-F5344CB8AC3E}">
        <p14:creationId xmlns:p14="http://schemas.microsoft.com/office/powerpoint/2010/main" val="2719145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36</a:t>
            </a:fld>
            <a:endParaRPr lang="fr-FR"/>
          </a:p>
        </p:txBody>
      </p:sp>
    </p:spTree>
    <p:extLst>
      <p:ext uri="{BB962C8B-B14F-4D97-AF65-F5344CB8AC3E}">
        <p14:creationId xmlns:p14="http://schemas.microsoft.com/office/powerpoint/2010/main" val="1585974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ce réservé de l'image des diapositives 1"/>
          <p:cNvSpPr>
            <a:spLocks noGrp="1" noRot="1" noChangeAspect="1"/>
          </p:cNvSpPr>
          <p:nvPr>
            <p:ph type="sldImg"/>
          </p:nvPr>
        </p:nvSpPr>
        <p:spPr bwMode="auto">
          <a:xfrm>
            <a:off x="952500" y="342900"/>
            <a:ext cx="5029200" cy="3771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Espace réservé des commentaires 2"/>
          <p:cNvSpPr>
            <a:spLocks noGrp="1"/>
          </p:cNvSpPr>
          <p:nvPr>
            <p:ph type="body" idx="1"/>
          </p:nvPr>
        </p:nvSpPr>
        <p:spPr bwMode="auto">
          <a:xfrm>
            <a:off x="609600" y="4114800"/>
            <a:ext cx="5638800" cy="43434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lnSpc>
                <a:spcPct val="90000"/>
              </a:lnSpc>
              <a:defRPr/>
            </a:pPr>
            <a:endParaRPr lang="fr-FR" dirty="0">
              <a:latin typeface="Times New Roman"/>
              <a:cs typeface="Times New Roman"/>
            </a:endParaRPr>
          </a:p>
        </p:txBody>
      </p:sp>
      <p:sp>
        <p:nvSpPr>
          <p:cNvPr id="7475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9BCF99-5D36-5D4B-ACF7-5CA11FF1366D}" type="slidenum">
              <a:rPr lang="fr-FR" sz="1200"/>
              <a:pPr eaLnBrk="1" hangingPunct="1"/>
              <a:t>37</a:t>
            </a:fld>
            <a:endParaRPr lang="fr-F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Espace réservé des commentaires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defRPr/>
            </a:pPr>
            <a:endParaRPr lang="fr-FR" sz="1600">
              <a:latin typeface="Times New Roman"/>
              <a:cs typeface="Times New Roman"/>
            </a:endParaRPr>
          </a:p>
        </p:txBody>
      </p:sp>
      <p:sp>
        <p:nvSpPr>
          <p:cNvPr id="7680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BA4B43-500A-4442-BBC1-BFDF16C5AFE8}" type="slidenum">
              <a:rPr lang="fr-FR" sz="1200"/>
              <a:pPr eaLnBrk="1" hangingPunct="1"/>
              <a:t>38</a:t>
            </a:fld>
            <a:endParaRPr lang="fr-F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FR" dirty="0"/>
            </a:br>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39</a:t>
            </a:fld>
            <a:endParaRPr lang="fr-FR"/>
          </a:p>
        </p:txBody>
      </p:sp>
    </p:spTree>
    <p:extLst>
      <p:ext uri="{BB962C8B-B14F-4D97-AF65-F5344CB8AC3E}">
        <p14:creationId xmlns:p14="http://schemas.microsoft.com/office/powerpoint/2010/main" val="402279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bwMode="auto">
          <a:xfrm>
            <a:off x="914400" y="457200"/>
            <a:ext cx="5181600" cy="38862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Espace réservé des commentaires 2"/>
          <p:cNvSpPr>
            <a:spLocks noGrp="1"/>
          </p:cNvSpPr>
          <p:nvPr>
            <p:ph type="body" idx="1"/>
          </p:nvPr>
        </p:nvSpPr>
        <p:spPr/>
        <p:txBody>
          <a:bodyPr/>
          <a:lstStyle/>
          <a:p>
            <a:pPr marL="285750" indent="-285750" algn="just">
              <a:lnSpc>
                <a:spcPct val="80000"/>
              </a:lnSpc>
              <a:buFontTx/>
              <a:buChar char="-"/>
              <a:defRPr/>
            </a:pPr>
            <a:endParaRPr lang="fr-FR" sz="1400" dirty="0">
              <a:latin typeface="Times New Roman"/>
              <a:cs typeface="Times New Roman"/>
            </a:endParaRPr>
          </a:p>
        </p:txBody>
      </p:sp>
      <p:sp>
        <p:nvSpPr>
          <p:cNvPr id="2150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691E22-DFC6-3A40-923F-EC4B8D7220DB}" type="slidenum">
              <a:rPr lang="fr-FR" sz="1200"/>
              <a:pPr eaLnBrk="1" hangingPunct="1"/>
              <a:t>4</a:t>
            </a:fld>
            <a:endParaRPr lang="fr-F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87400" y="457200"/>
            <a:ext cx="5283200" cy="3962400"/>
          </a:xfrm>
        </p:spPr>
      </p:sp>
      <p:sp>
        <p:nvSpPr>
          <p:cNvPr id="3" name="Espace réservé des commentaires 2"/>
          <p:cNvSpPr>
            <a:spLocks noGrp="1"/>
          </p:cNvSpPr>
          <p:nvPr>
            <p:ph type="body" idx="1"/>
          </p:nvPr>
        </p:nvSpPr>
        <p:spPr>
          <a:xfrm>
            <a:off x="685800" y="4648200"/>
            <a:ext cx="5486400" cy="4114800"/>
          </a:xfrm>
        </p:spPr>
        <p:txBody>
          <a:bodyPr/>
          <a:lstStyle/>
          <a:p>
            <a:pPr algn="just"/>
            <a:r>
              <a:rPr lang="fr-FR" sz="1400" dirty="0">
                <a:effectLst/>
                <a:latin typeface="Times New Roman"/>
                <a:cs typeface="Times New Roman"/>
              </a:rPr>
              <a:t>.</a:t>
            </a:r>
            <a:br>
              <a:rPr lang="fr-FR" sz="1400" dirty="0">
                <a:effectLst/>
                <a:latin typeface="Times New Roman"/>
                <a:cs typeface="Times New Roman"/>
              </a:rPr>
            </a:br>
            <a:endParaRPr lang="fr-FR" sz="1400" dirty="0">
              <a:latin typeface="Times New Roman"/>
              <a:cs typeface="Times New Roman"/>
            </a:endParaRPr>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40</a:t>
            </a:fld>
            <a:endParaRPr lang="fr-FR"/>
          </a:p>
        </p:txBody>
      </p:sp>
    </p:spTree>
    <p:extLst>
      <p:ext uri="{BB962C8B-B14F-4D97-AF65-F5344CB8AC3E}">
        <p14:creationId xmlns:p14="http://schemas.microsoft.com/office/powerpoint/2010/main" val="409009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533400" y="4191000"/>
            <a:ext cx="6019800" cy="4648200"/>
          </a:xfrm>
        </p:spPr>
        <p:txBody>
          <a:bodyPr/>
          <a:lstStyle/>
          <a:p>
            <a:pPr lvl="0" algn="just"/>
            <a:endParaRPr lang="fr-FR" dirty="0">
              <a:latin typeface="Times New Roman"/>
              <a:cs typeface="Times New Roman"/>
            </a:endParaRPr>
          </a:p>
        </p:txBody>
      </p:sp>
      <p:sp>
        <p:nvSpPr>
          <p:cNvPr id="4" name="Espace réservé du numéro de diapositive 3"/>
          <p:cNvSpPr>
            <a:spLocks noGrp="1"/>
          </p:cNvSpPr>
          <p:nvPr>
            <p:ph type="sldNum" sz="quarter" idx="10"/>
          </p:nvPr>
        </p:nvSpPr>
        <p:spPr>
          <a:xfrm>
            <a:off x="3124200" y="8458200"/>
            <a:ext cx="2971800" cy="457200"/>
          </a:xfrm>
        </p:spPr>
        <p:txBody>
          <a:bodyPr/>
          <a:lstStyle/>
          <a:p>
            <a:pPr>
              <a:defRPr/>
            </a:pPr>
            <a:fld id="{72E09568-5851-D64F-B68B-69FCBD11D1BD}" type="slidenum">
              <a:rPr lang="fr-FR" smtClean="0"/>
              <a:pPr>
                <a:defRPr/>
              </a:pPr>
              <a:t>41</a:t>
            </a:fld>
            <a:endParaRPr lang="fr-FR"/>
          </a:p>
        </p:txBody>
      </p:sp>
    </p:spTree>
    <p:extLst>
      <p:ext uri="{BB962C8B-B14F-4D97-AF65-F5344CB8AC3E}">
        <p14:creationId xmlns:p14="http://schemas.microsoft.com/office/powerpoint/2010/main" val="1335283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42</a:t>
            </a:fld>
            <a:endParaRPr lang="fr-FR"/>
          </a:p>
        </p:txBody>
      </p:sp>
    </p:spTree>
    <p:extLst>
      <p:ext uri="{BB962C8B-B14F-4D97-AF65-F5344CB8AC3E}">
        <p14:creationId xmlns:p14="http://schemas.microsoft.com/office/powerpoint/2010/main" val="1255892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Suite à a délégation =&gt; </a:t>
            </a:r>
            <a:r>
              <a:rPr lang="fr-FR" dirty="0" err="1"/>
              <a:t>Tx</a:t>
            </a:r>
            <a:r>
              <a:rPr lang="fr-FR" dirty="0"/>
              <a:t> réalisés en 2018</a:t>
            </a: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43</a:t>
            </a:fld>
            <a:endParaRPr lang="fr-FR"/>
          </a:p>
        </p:txBody>
      </p:sp>
    </p:spTree>
    <p:extLst>
      <p:ext uri="{BB962C8B-B14F-4D97-AF65-F5344CB8AC3E}">
        <p14:creationId xmlns:p14="http://schemas.microsoft.com/office/powerpoint/2010/main" val="2173269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conseil communautaire du 24 /09/2019  la GEMAPI revient sur le tapis</a:t>
            </a: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44</a:t>
            </a:fld>
            <a:endParaRPr lang="fr-FR"/>
          </a:p>
        </p:txBody>
      </p:sp>
    </p:spTree>
    <p:extLst>
      <p:ext uri="{BB962C8B-B14F-4D97-AF65-F5344CB8AC3E}">
        <p14:creationId xmlns:p14="http://schemas.microsoft.com/office/powerpoint/2010/main" val="218085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45</a:t>
            </a:fld>
            <a:endParaRPr lang="fr-FR"/>
          </a:p>
        </p:txBody>
      </p:sp>
    </p:spTree>
    <p:extLst>
      <p:ext uri="{BB962C8B-B14F-4D97-AF65-F5344CB8AC3E}">
        <p14:creationId xmlns:p14="http://schemas.microsoft.com/office/powerpoint/2010/main" val="1250808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46</a:t>
            </a:fld>
            <a:endParaRPr lang="fr-FR"/>
          </a:p>
        </p:txBody>
      </p:sp>
    </p:spTree>
    <p:extLst>
      <p:ext uri="{BB962C8B-B14F-4D97-AF65-F5344CB8AC3E}">
        <p14:creationId xmlns:p14="http://schemas.microsoft.com/office/powerpoint/2010/main" val="1561004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Espace réservé des commentaires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defRPr/>
            </a:pPr>
            <a:endParaRPr lang="fr-FR" sz="1600">
              <a:latin typeface="Times New Roman"/>
              <a:cs typeface="Times New Roman"/>
            </a:endParaRPr>
          </a:p>
        </p:txBody>
      </p:sp>
      <p:sp>
        <p:nvSpPr>
          <p:cNvPr id="78851"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1A2EC2-A60B-D44A-9451-9FEE5A03C649}" type="slidenum">
              <a:rPr lang="fr-FR" sz="1200"/>
              <a:pPr eaLnBrk="1" hangingPunct="1"/>
              <a:t>47</a:t>
            </a:fld>
            <a:endParaRPr lang="fr-F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dirty="0"/>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48</a:t>
            </a:fld>
            <a:endParaRPr lang="fr-FR"/>
          </a:p>
        </p:txBody>
      </p:sp>
    </p:spTree>
    <p:extLst>
      <p:ext uri="{BB962C8B-B14F-4D97-AF65-F5344CB8AC3E}">
        <p14:creationId xmlns:p14="http://schemas.microsoft.com/office/powerpoint/2010/main" val="1862116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49</a:t>
            </a:fld>
            <a:endParaRPr lang="fr-FR"/>
          </a:p>
        </p:txBody>
      </p:sp>
    </p:spTree>
    <p:extLst>
      <p:ext uri="{BB962C8B-B14F-4D97-AF65-F5344CB8AC3E}">
        <p14:creationId xmlns:p14="http://schemas.microsoft.com/office/powerpoint/2010/main" val="114162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bwMode="auto">
          <a:xfrm>
            <a:off x="736600" y="381000"/>
            <a:ext cx="5283200" cy="39624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Espace réservé des commentaires 2"/>
          <p:cNvSpPr>
            <a:spLocks noGrp="1"/>
          </p:cNvSpPr>
          <p:nvPr>
            <p:ph type="body" idx="1"/>
          </p:nvPr>
        </p:nvSpPr>
        <p:spPr bwMode="auto">
          <a:xfrm>
            <a:off x="609600" y="4343400"/>
            <a:ext cx="5638800" cy="4343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sz="1300" dirty="0">
              <a:latin typeface="Times New Roman"/>
              <a:cs typeface="Times New Roman"/>
            </a:endParaRPr>
          </a:p>
        </p:txBody>
      </p:sp>
      <p:sp>
        <p:nvSpPr>
          <p:cNvPr id="23555"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3FEB23-4E3C-F04A-913A-7F4BE2E8D0E4}" type="slidenum">
              <a:rPr lang="fr-FR" sz="1200"/>
              <a:pPr eaLnBrk="1" hangingPunct="1"/>
              <a:t>5</a:t>
            </a:fld>
            <a:endParaRPr lang="fr-F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72E09568-5851-D64F-B68B-69FCBD11D1BD}" type="slidenum">
              <a:rPr lang="fr-FR" smtClean="0"/>
              <a:pPr>
                <a:defRPr/>
              </a:pPr>
              <a:t>50</a:t>
            </a:fld>
            <a:endParaRPr lang="fr-FR"/>
          </a:p>
        </p:txBody>
      </p:sp>
    </p:spTree>
    <p:extLst>
      <p:ext uri="{BB962C8B-B14F-4D97-AF65-F5344CB8AC3E}">
        <p14:creationId xmlns:p14="http://schemas.microsoft.com/office/powerpoint/2010/main" val="2725244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51</a:t>
            </a:fld>
            <a:endParaRPr lang="fr-FR"/>
          </a:p>
        </p:txBody>
      </p:sp>
    </p:spTree>
    <p:extLst>
      <p:ext uri="{BB962C8B-B14F-4D97-AF65-F5344CB8AC3E}">
        <p14:creationId xmlns:p14="http://schemas.microsoft.com/office/powerpoint/2010/main" val="2956597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52</a:t>
            </a:fld>
            <a:endParaRPr lang="fr-FR"/>
          </a:p>
        </p:txBody>
      </p:sp>
    </p:spTree>
    <p:extLst>
      <p:ext uri="{BB962C8B-B14F-4D97-AF65-F5344CB8AC3E}">
        <p14:creationId xmlns:p14="http://schemas.microsoft.com/office/powerpoint/2010/main" val="451214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72E09568-5851-D64F-B68B-69FCBD11D1BD}" type="slidenum">
              <a:rPr lang="fr-FR" smtClean="0"/>
              <a:pPr>
                <a:defRPr/>
              </a:pPr>
              <a:t>53</a:t>
            </a:fld>
            <a:endParaRPr lang="fr-FR"/>
          </a:p>
        </p:txBody>
      </p:sp>
    </p:spTree>
    <p:extLst>
      <p:ext uri="{BB962C8B-B14F-4D97-AF65-F5344CB8AC3E}">
        <p14:creationId xmlns:p14="http://schemas.microsoft.com/office/powerpoint/2010/main" val="260399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xfrm>
            <a:off x="1028700" y="228600"/>
            <a:ext cx="4876800" cy="3657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Espace réservé des commentaires 2"/>
          <p:cNvSpPr>
            <a:spLocks noGrp="1"/>
          </p:cNvSpPr>
          <p:nvPr>
            <p:ph type="body" idx="1"/>
          </p:nvPr>
        </p:nvSpPr>
        <p:spPr bwMode="auto">
          <a:xfrm>
            <a:off x="457200" y="3886200"/>
            <a:ext cx="6170613" cy="5334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lgn="just"/>
            <a:endParaRPr lang="fr-FR" b="1" dirty="0">
              <a:latin typeface="Times New Roman"/>
              <a:cs typeface="Times New Roman"/>
            </a:endParaRPr>
          </a:p>
          <a:p>
            <a:pPr lvl="0" algn="just"/>
            <a:endParaRPr lang="fr-FR" b="1" dirty="0">
              <a:latin typeface="Times New Roman"/>
              <a:cs typeface="Times New Roman"/>
            </a:endParaRPr>
          </a:p>
          <a:p>
            <a:pPr lvl="0" algn="just"/>
            <a:endParaRPr lang="fr-FR" dirty="0">
              <a:latin typeface="Times New Roman"/>
              <a:cs typeface="Times New Roman"/>
            </a:endParaRPr>
          </a:p>
        </p:txBody>
      </p:sp>
      <p:sp>
        <p:nvSpPr>
          <p:cNvPr id="2560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50F0DA-367F-B045-9AC6-83C64B992002}" type="slidenum">
              <a:rPr lang="fr-FR" sz="1200"/>
              <a:pPr eaLnBrk="1" hangingPunct="1"/>
              <a:t>6</a:t>
            </a:fld>
            <a:endParaRPr lang="fr-F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xfrm>
            <a:off x="965200" y="457200"/>
            <a:ext cx="5080000" cy="3810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22AB94-CB93-F049-9826-E3527BDECFD0}" type="slidenum">
              <a:rPr lang="fr-FR" sz="1200"/>
              <a:pPr eaLnBrk="1" hangingPunct="1"/>
              <a:t>7</a:t>
            </a:fld>
            <a:endParaRPr lang="fr-FR" sz="1200"/>
          </a:p>
        </p:txBody>
      </p:sp>
      <p:sp>
        <p:nvSpPr>
          <p:cNvPr id="27651" name="Espace réservé des commentaires 2"/>
          <p:cNvSpPr>
            <a:spLocks noGrp="1"/>
          </p:cNvSpPr>
          <p:nvPr>
            <p:ph type="body" idx="1"/>
          </p:nvPr>
        </p:nvSpPr>
        <p:spPr bwMode="auto">
          <a:xfrm>
            <a:off x="457200" y="4343400"/>
            <a:ext cx="6096000" cy="48006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spcBef>
                <a:spcPts val="0"/>
              </a:spcBef>
              <a:defRPr/>
            </a:pPr>
            <a:endParaRPr lang="fr-FR" dirty="0">
              <a:solidFill>
                <a:srgbClr val="FF0000"/>
              </a:solidFill>
              <a:latin typeface="Times New Roman"/>
              <a:cs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xfrm>
            <a:off x="914400" y="342900"/>
            <a:ext cx="5029200" cy="3771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Espace réservé des commentaires 2"/>
          <p:cNvSpPr>
            <a:spLocks noGrp="1"/>
          </p:cNvSpPr>
          <p:nvPr>
            <p:ph type="body" idx="1"/>
          </p:nvPr>
        </p:nvSpPr>
        <p:spPr bwMode="auto">
          <a:xfrm>
            <a:off x="685800" y="4114800"/>
            <a:ext cx="5486400" cy="457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defRPr/>
            </a:pPr>
            <a:endParaRPr lang="fr-FR" dirty="0">
              <a:latin typeface="Times New Roman"/>
              <a:cs typeface="Times New Roman"/>
            </a:endParaRPr>
          </a:p>
        </p:txBody>
      </p:sp>
      <p:sp>
        <p:nvSpPr>
          <p:cNvPr id="2969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55EFFE-5D63-9A4C-ABDA-6B76B5A44167}" type="slidenum">
              <a:rPr lang="fr-FR" sz="1200"/>
              <a:pPr eaLnBrk="1" hangingPunct="1"/>
              <a:t>8</a:t>
            </a:fld>
            <a:endParaRPr lang="fr-F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p:cNvSpPr>
            <a:spLocks noGrp="1" noRot="1" noChangeAspect="1"/>
          </p:cNvSpPr>
          <p:nvPr>
            <p:ph type="sldImg"/>
          </p:nvPr>
        </p:nvSpPr>
        <p:spPr bwMode="auto">
          <a:xfrm>
            <a:off x="1143000" y="457200"/>
            <a:ext cx="4876800" cy="3657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fr-FR">
              <a:latin typeface="Calibri" charset="0"/>
            </a:endParaRPr>
          </a:p>
        </p:txBody>
      </p:sp>
      <p:sp>
        <p:nvSpPr>
          <p:cNvPr id="31747"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336FD3-D784-6543-BEED-095F8E72AB73}" type="slidenum">
              <a:rPr lang="fr-FR" sz="1200"/>
              <a:pPr eaLnBrk="1" hangingPunct="1"/>
              <a:t>9</a:t>
            </a:fld>
            <a:endParaRPr 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F849791D-3B05-5747-A235-744BE39889C7}" type="slidenum">
              <a:rPr lang="fr-FR" smtClean="0"/>
              <a:pPr>
                <a:defRPr/>
              </a:pPr>
              <a:t>‹N°›</a:t>
            </a:fld>
            <a:endParaRPr lang="fr-FR"/>
          </a:p>
        </p:txBody>
      </p:sp>
    </p:spTree>
    <p:extLst>
      <p:ext uri="{BB962C8B-B14F-4D97-AF65-F5344CB8AC3E}">
        <p14:creationId xmlns:p14="http://schemas.microsoft.com/office/powerpoint/2010/main" val="243684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44068A1-18F9-1346-8E32-DBFFBEC91E76}" type="slidenum">
              <a:rPr lang="fr-FR" smtClean="0"/>
              <a:pPr>
                <a:defRPr/>
              </a:pPr>
              <a:t>‹N°›</a:t>
            </a:fld>
            <a:endParaRPr lang="fr-FR"/>
          </a:p>
        </p:txBody>
      </p:sp>
    </p:spTree>
    <p:extLst>
      <p:ext uri="{BB962C8B-B14F-4D97-AF65-F5344CB8AC3E}">
        <p14:creationId xmlns:p14="http://schemas.microsoft.com/office/powerpoint/2010/main" val="1632537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44068A1-18F9-1346-8E32-DBFFBEC91E76}" type="slidenum">
              <a:rPr lang="fr-FR" smtClean="0"/>
              <a:pPr>
                <a:defRPr/>
              </a:pPr>
              <a:t>‹N°›</a:t>
            </a:fld>
            <a:endParaRPr lang="fr-F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79143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44068A1-18F9-1346-8E32-DBFFBEC91E76}" type="slidenum">
              <a:rPr lang="fr-FR" smtClean="0"/>
              <a:pPr>
                <a:defRPr/>
              </a:pPr>
              <a:t>‹N°›</a:t>
            </a:fld>
            <a:endParaRPr lang="fr-FR"/>
          </a:p>
        </p:txBody>
      </p:sp>
    </p:spTree>
    <p:extLst>
      <p:ext uri="{BB962C8B-B14F-4D97-AF65-F5344CB8AC3E}">
        <p14:creationId xmlns:p14="http://schemas.microsoft.com/office/powerpoint/2010/main" val="189875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44068A1-18F9-1346-8E32-DBFFBEC91E76}" type="slidenum">
              <a:rPr lang="fr-FR" smtClean="0"/>
              <a:pPr>
                <a:defRPr/>
              </a:pPr>
              <a:t>‹N°›</a:t>
            </a:fld>
            <a:endParaRPr lang="fr-F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47586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44068A1-18F9-1346-8E32-DBFFBEC91E76}" type="slidenum">
              <a:rPr lang="fr-FR" smtClean="0"/>
              <a:pPr>
                <a:defRPr/>
              </a:pPr>
              <a:t>‹N°›</a:t>
            </a:fld>
            <a:endParaRPr lang="fr-FR"/>
          </a:p>
        </p:txBody>
      </p:sp>
    </p:spTree>
    <p:extLst>
      <p:ext uri="{BB962C8B-B14F-4D97-AF65-F5344CB8AC3E}">
        <p14:creationId xmlns:p14="http://schemas.microsoft.com/office/powerpoint/2010/main" val="367246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E758911-60B7-6D4F-97EF-19A63557437B}" type="slidenum">
              <a:rPr lang="fr-FR" smtClean="0"/>
              <a:pPr>
                <a:defRPr/>
              </a:pPr>
              <a:t>‹N°›</a:t>
            </a:fld>
            <a:endParaRPr lang="fr-FR"/>
          </a:p>
        </p:txBody>
      </p:sp>
    </p:spTree>
    <p:extLst>
      <p:ext uri="{BB962C8B-B14F-4D97-AF65-F5344CB8AC3E}">
        <p14:creationId xmlns:p14="http://schemas.microsoft.com/office/powerpoint/2010/main" val="2118025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2EDCA5E-99C4-9747-9FBF-9B631CB62064}" type="slidenum">
              <a:rPr lang="fr-FR" smtClean="0"/>
              <a:pPr>
                <a:defRPr/>
              </a:pPr>
              <a:t>‹N°›</a:t>
            </a:fld>
            <a:endParaRPr lang="fr-FR"/>
          </a:p>
        </p:txBody>
      </p:sp>
    </p:spTree>
    <p:extLst>
      <p:ext uri="{BB962C8B-B14F-4D97-AF65-F5344CB8AC3E}">
        <p14:creationId xmlns:p14="http://schemas.microsoft.com/office/powerpoint/2010/main" val="1604365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D702C38-7116-384A-80B7-F837AFD25A7F}" type="slidenum">
              <a:rPr lang="fr-FR" smtClean="0"/>
              <a:pPr>
                <a:defRPr/>
              </a:pPr>
              <a:t>‹N°›</a:t>
            </a:fld>
            <a:endParaRPr lang="fr-FR"/>
          </a:p>
        </p:txBody>
      </p:sp>
    </p:spTree>
    <p:extLst>
      <p:ext uri="{BB962C8B-B14F-4D97-AF65-F5344CB8AC3E}">
        <p14:creationId xmlns:p14="http://schemas.microsoft.com/office/powerpoint/2010/main" val="193661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44068A1-18F9-1346-8E32-DBFFBEC91E76}" type="slidenum">
              <a:rPr lang="fr-FR" smtClean="0"/>
              <a:pPr>
                <a:defRPr/>
              </a:pPr>
              <a:t>‹N°›</a:t>
            </a:fld>
            <a:endParaRPr lang="fr-FR"/>
          </a:p>
        </p:txBody>
      </p:sp>
    </p:spTree>
    <p:extLst>
      <p:ext uri="{BB962C8B-B14F-4D97-AF65-F5344CB8AC3E}">
        <p14:creationId xmlns:p14="http://schemas.microsoft.com/office/powerpoint/2010/main" val="86585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Cliquez pour 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25C6C7B0-8CF8-8D4E-BAE4-96D43185DE58}" type="slidenum">
              <a:rPr lang="fr-FR" smtClean="0"/>
              <a:pPr>
                <a:defRPr/>
              </a:pPr>
              <a:t>‹N°›</a:t>
            </a:fld>
            <a:endParaRPr lang="fr-FR"/>
          </a:p>
        </p:txBody>
      </p:sp>
    </p:spTree>
    <p:extLst>
      <p:ext uri="{BB962C8B-B14F-4D97-AF65-F5344CB8AC3E}">
        <p14:creationId xmlns:p14="http://schemas.microsoft.com/office/powerpoint/2010/main" val="330155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Cliquez pour 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Cliquez pour 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endParaRPr lang="fr-F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4B7B4D1C-3F59-E149-BB32-4526F0940550}" type="slidenum">
              <a:rPr lang="fr-FR" smtClean="0"/>
              <a:pPr>
                <a:defRPr/>
              </a:pPr>
              <a:t>‹N°›</a:t>
            </a:fld>
            <a:endParaRPr lang="fr-FR"/>
          </a:p>
        </p:txBody>
      </p:sp>
    </p:spTree>
    <p:extLst>
      <p:ext uri="{BB962C8B-B14F-4D97-AF65-F5344CB8AC3E}">
        <p14:creationId xmlns:p14="http://schemas.microsoft.com/office/powerpoint/2010/main" val="2064813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89F239A2-88EC-954E-9923-C5ADB16B3183}" type="slidenum">
              <a:rPr lang="fr-FR" smtClean="0"/>
              <a:pPr>
                <a:defRPr/>
              </a:pPr>
              <a:t>‹N°›</a:t>
            </a:fld>
            <a:endParaRPr lang="fr-FR"/>
          </a:p>
        </p:txBody>
      </p:sp>
    </p:spTree>
    <p:extLst>
      <p:ext uri="{BB962C8B-B14F-4D97-AF65-F5344CB8AC3E}">
        <p14:creationId xmlns:p14="http://schemas.microsoft.com/office/powerpoint/2010/main" val="28988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fr-FR"/>
          </a:p>
        </p:txBody>
      </p:sp>
      <p:sp>
        <p:nvSpPr>
          <p:cNvPr id="3" name="Footer Placeholder 2"/>
          <p:cNvSpPr>
            <a:spLocks noGrp="1"/>
          </p:cNvSpPr>
          <p:nvPr>
            <p:ph type="ftr" sz="quarter" idx="11"/>
          </p:nvPr>
        </p:nvSpPr>
        <p:spPr/>
        <p:txBody>
          <a:bodyPr/>
          <a:lstStyle/>
          <a:p>
            <a:pPr>
              <a:defRPr/>
            </a:pPr>
            <a:endParaRPr lang="fr-F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352E3C38-BF86-DE4E-A8E6-F247BE5C64D9}" type="slidenum">
              <a:rPr lang="fr-FR" smtClean="0"/>
              <a:pPr>
                <a:defRPr/>
              </a:pPr>
              <a:t>‹N°›</a:t>
            </a:fld>
            <a:endParaRPr lang="fr-FR"/>
          </a:p>
        </p:txBody>
      </p:sp>
    </p:spTree>
    <p:extLst>
      <p:ext uri="{BB962C8B-B14F-4D97-AF65-F5344CB8AC3E}">
        <p14:creationId xmlns:p14="http://schemas.microsoft.com/office/powerpoint/2010/main" val="131317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Cliquez pour 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EA549237-A542-6A48-801C-E4C624F041D0}" type="slidenum">
              <a:rPr lang="fr-FR" smtClean="0"/>
              <a:pPr>
                <a:defRPr/>
              </a:pPr>
              <a:t>‹N°›</a:t>
            </a:fld>
            <a:endParaRPr lang="fr-FR"/>
          </a:p>
        </p:txBody>
      </p:sp>
    </p:spTree>
    <p:extLst>
      <p:ext uri="{BB962C8B-B14F-4D97-AF65-F5344CB8AC3E}">
        <p14:creationId xmlns:p14="http://schemas.microsoft.com/office/powerpoint/2010/main" val="332542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0AE9E978-0AE2-3340-B225-43EC6DAFEE02}" type="slidenum">
              <a:rPr lang="fr-FR" smtClean="0"/>
              <a:pPr>
                <a:defRPr/>
              </a:pPr>
              <a:t>‹N°›</a:t>
            </a:fld>
            <a:endParaRPr lang="fr-FR"/>
          </a:p>
        </p:txBody>
      </p:sp>
    </p:spTree>
    <p:extLst>
      <p:ext uri="{BB962C8B-B14F-4D97-AF65-F5344CB8AC3E}">
        <p14:creationId xmlns:p14="http://schemas.microsoft.com/office/powerpoint/2010/main" val="222965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Cliquez pour 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fr-F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A44068A1-18F9-1346-8E32-DBFFBEC91E76}" type="slidenum">
              <a:rPr lang="fr-FR" smtClean="0"/>
              <a:pPr>
                <a:defRPr/>
              </a:pPr>
              <a:t>‹N°›</a:t>
            </a:fld>
            <a:endParaRPr lang="fr-FR"/>
          </a:p>
        </p:txBody>
      </p:sp>
    </p:spTree>
    <p:extLst>
      <p:ext uri="{BB962C8B-B14F-4D97-AF65-F5344CB8AC3E}">
        <p14:creationId xmlns:p14="http://schemas.microsoft.com/office/powerpoint/2010/main" val="173584885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2" descr="Capture d’écran 2018-10-17 à 10.52.21.png"/>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7733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ctrTitle"/>
          </p:nvPr>
        </p:nvSpPr>
        <p:spPr>
          <a:xfrm>
            <a:off x="-11113" y="3978275"/>
            <a:ext cx="9155113" cy="1203325"/>
          </a:xfrm>
        </p:spPr>
        <p:txBody>
          <a:bodyPr>
            <a:normAutofit/>
          </a:bodyPr>
          <a:lstStyle/>
          <a:p>
            <a:pPr algn="ctr" eaLnBrk="1" hangingPunct="1">
              <a:defRPr/>
            </a:pPr>
            <a:br>
              <a:rPr lang="fr-FR" sz="1100" dirty="0">
                <a:effectLst>
                  <a:glow rad="139700">
                    <a:schemeClr val="accent6">
                      <a:satMod val="175000"/>
                      <a:alpha val="40000"/>
                    </a:schemeClr>
                  </a:glow>
                  <a:outerShdw blurRad="38100" dist="38100" dir="2700000" algn="tl">
                    <a:srgbClr val="000000"/>
                  </a:outerShdw>
                </a:effectLst>
                <a:latin typeface="Times New Roman"/>
                <a:cs typeface="Times New Roman"/>
              </a:rPr>
            </a:br>
            <a:r>
              <a:rPr lang="fr-FR" dirty="0">
                <a:effectLst>
                  <a:glow rad="139700">
                    <a:schemeClr val="accent6">
                      <a:satMod val="175000"/>
                      <a:alpha val="40000"/>
                    </a:schemeClr>
                  </a:glow>
                  <a:outerShdw blurRad="38100" dist="38100" dir="2700000" algn="tl">
                    <a:srgbClr val="000000"/>
                  </a:outerShdw>
                </a:effectLst>
                <a:latin typeface="Times New Roman"/>
                <a:cs typeface="Times New Roman"/>
              </a:rPr>
              <a:t>GEMAPI</a:t>
            </a:r>
          </a:p>
        </p:txBody>
      </p:sp>
      <p:sp>
        <p:nvSpPr>
          <p:cNvPr id="7" name="Rectangle 3">
            <a:extLst>
              <a:ext uri="{FF2B5EF4-FFF2-40B4-BE49-F238E27FC236}">
                <a16:creationId xmlns:a16="http://schemas.microsoft.com/office/drawing/2014/main" id="{45194798-BD9A-3842-B99C-FB694FF03A49}"/>
              </a:ext>
            </a:extLst>
          </p:cNvPr>
          <p:cNvSpPr>
            <a:spLocks noGrp="1" noChangeArrowheads="1"/>
          </p:cNvSpPr>
          <p:nvPr>
            <p:ph type="subTitle" idx="1"/>
          </p:nvPr>
        </p:nvSpPr>
        <p:spPr>
          <a:xfrm>
            <a:off x="914400" y="6096000"/>
            <a:ext cx="8305800" cy="685800"/>
          </a:xfrm>
        </p:spPr>
        <p:txBody>
          <a:bodyPr>
            <a:normAutofit/>
          </a:bodyPr>
          <a:lstStyle/>
          <a:p>
            <a:pPr algn="ctr" eaLnBrk="1" hangingPunct="1">
              <a:defRPr/>
            </a:pPr>
            <a:r>
              <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Gérard </a:t>
            </a:r>
            <a:r>
              <a:rPr lang="fr-FR" sz="2800" b="1" dirty="0" err="1">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Filippi</a:t>
            </a:r>
            <a:r>
              <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 / Marc </a:t>
            </a:r>
            <a:r>
              <a:rPr lang="fr-FR" sz="2800" b="1" dirty="0" err="1">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Piednoël</a:t>
            </a:r>
            <a:r>
              <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 / Josiane </a:t>
            </a:r>
            <a:r>
              <a:rPr lang="fr-FR" sz="2800" b="1" dirty="0" err="1">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rPr>
              <a:t>Janisset</a:t>
            </a:r>
            <a:endPar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endParaRPr>
          </a:p>
          <a:p>
            <a:pPr algn="ctr" eaLnBrk="1" hangingPunct="1">
              <a:defRPr/>
            </a:pPr>
            <a:endPar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endParaRPr>
          </a:p>
          <a:p>
            <a:pPr algn="ctr" eaLnBrk="1" hangingPunct="1">
              <a:defRPr/>
            </a:pPr>
            <a:endParaRPr lang="fr-FR" sz="2800" b="1" dirty="0">
              <a:solidFill>
                <a:schemeClr val="bg1"/>
              </a:solidFill>
              <a:effectLst>
                <a:glow rad="139700">
                  <a:schemeClr val="accent6">
                    <a:satMod val="175000"/>
                    <a:alpha val="40000"/>
                  </a:schemeClr>
                </a:glow>
                <a:outerShdw blurRad="38100" dist="38100" dir="2700000" algn="tl">
                  <a:srgbClr val="000000"/>
                </a:outerShdw>
              </a:effectLst>
              <a:latin typeface="Times New Roman"/>
              <a:ea typeface="+mj-ea"/>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28600"/>
            <a:ext cx="8305800" cy="609600"/>
          </a:xfrm>
        </p:spPr>
        <p:txBody>
          <a:bodyPr>
            <a:normAutofit fontScale="90000"/>
          </a:bodyPr>
          <a:lstStyle/>
          <a:p>
            <a:pPr>
              <a:lnSpc>
                <a:spcPct val="80000"/>
              </a:lnSpc>
              <a:defRPr/>
            </a:pPr>
            <a:r>
              <a:rPr lang="fr-FR" sz="3600" b="1" u="sng">
                <a:solidFill>
                  <a:srgbClr val="000000"/>
                </a:solidFill>
                <a:latin typeface="Times New Roman" charset="0"/>
                <a:ea typeface="ＭＳ Ｐゴシック" charset="0"/>
                <a:cs typeface="Times New Roman" charset="0"/>
              </a:rPr>
              <a:t>B°) LA GEMAPI =&gt; Pour quelles missions ?</a:t>
            </a:r>
          </a:p>
        </p:txBody>
      </p:sp>
      <p:sp>
        <p:nvSpPr>
          <p:cNvPr id="3" name="Espace réservé du contenu 2"/>
          <p:cNvSpPr>
            <a:spLocks noGrp="1"/>
          </p:cNvSpPr>
          <p:nvPr>
            <p:ph idx="1"/>
          </p:nvPr>
        </p:nvSpPr>
        <p:spPr>
          <a:xfrm>
            <a:off x="0" y="1143000"/>
            <a:ext cx="9144000" cy="5562600"/>
          </a:xfrm>
        </p:spPr>
        <p:txBody>
          <a:bodyPr>
            <a:noAutofit/>
          </a:bodyPr>
          <a:lstStyle/>
          <a:p>
            <a:pPr marL="0" indent="0" algn="just">
              <a:buFont typeface="Wingdings" charset="0"/>
              <a:buNone/>
              <a:defRPr/>
            </a:pPr>
            <a:r>
              <a:rPr lang="fr-FR" sz="2800" b="1">
                <a:solidFill>
                  <a:srgbClr val="000000"/>
                </a:solidFill>
                <a:effectLst/>
                <a:latin typeface="Times New Roman"/>
                <a:cs typeface="Times New Roman"/>
              </a:rPr>
              <a:t>  Ces missions concernent  :</a:t>
            </a:r>
          </a:p>
          <a:p>
            <a:pPr marL="0" indent="0" algn="just">
              <a:buFont typeface="Wingdings" charset="0"/>
              <a:buNone/>
              <a:defRPr/>
            </a:pPr>
            <a:endParaRPr lang="fr-FR" sz="800" b="1">
              <a:solidFill>
                <a:srgbClr val="000000"/>
              </a:solidFill>
              <a:effectLst/>
              <a:latin typeface="Times New Roman"/>
              <a:cs typeface="Times New Roman"/>
            </a:endParaRPr>
          </a:p>
          <a:p>
            <a:pPr marL="457200" lvl="1" indent="0" algn="just">
              <a:spcBef>
                <a:spcPts val="400"/>
              </a:spcBef>
              <a:buFont typeface="Wingdings" charset="0"/>
              <a:buNone/>
              <a:defRPr/>
            </a:pPr>
            <a:r>
              <a:rPr lang="fr-FR" sz="2800" b="1">
                <a:solidFill>
                  <a:srgbClr val="000000"/>
                </a:solidFill>
                <a:effectLst/>
                <a:latin typeface="Times New Roman"/>
                <a:cs typeface="Times New Roman"/>
              </a:rPr>
              <a:t>1° : L’aménagement d’un bassin ou d’une fraction de bassin hydrographique</a:t>
            </a:r>
          </a:p>
          <a:p>
            <a:pPr marL="457200" lvl="1" indent="0" algn="just">
              <a:spcBef>
                <a:spcPts val="400"/>
              </a:spcBef>
              <a:buFont typeface="Wingdings" charset="0"/>
              <a:buNone/>
              <a:defRPr/>
            </a:pPr>
            <a:endParaRPr lang="fr-FR" sz="800" b="1">
              <a:solidFill>
                <a:srgbClr val="000000"/>
              </a:solidFill>
              <a:effectLst/>
              <a:latin typeface="Times New Roman"/>
              <a:cs typeface="Times New Roman"/>
            </a:endParaRPr>
          </a:p>
          <a:p>
            <a:pPr marL="457200" lvl="1" indent="0" algn="just">
              <a:spcBef>
                <a:spcPts val="400"/>
              </a:spcBef>
              <a:buFont typeface="Wingdings" charset="0"/>
              <a:buNone/>
              <a:defRPr/>
            </a:pPr>
            <a:r>
              <a:rPr lang="fr-FR" sz="2800" b="1">
                <a:solidFill>
                  <a:srgbClr val="000000"/>
                </a:solidFill>
                <a:effectLst/>
                <a:latin typeface="Times New Roman"/>
                <a:cs typeface="Times New Roman"/>
              </a:rPr>
              <a:t>2° : L’entretien et l’aménagement d’un cours d’eau, canal, lac ou plan d’eau, y compris les accès à ce cours d’eau, à ce canal, à ce lac ou à ce plan d’eau</a:t>
            </a:r>
          </a:p>
          <a:p>
            <a:pPr marL="457200" lvl="1" indent="0" algn="just">
              <a:spcBef>
                <a:spcPts val="400"/>
              </a:spcBef>
              <a:buFont typeface="Wingdings" charset="0"/>
              <a:buNone/>
              <a:defRPr/>
            </a:pPr>
            <a:endParaRPr lang="fr-FR" sz="800" b="1">
              <a:solidFill>
                <a:srgbClr val="000000"/>
              </a:solidFill>
              <a:effectLst/>
              <a:latin typeface="Times New Roman"/>
              <a:cs typeface="Times New Roman"/>
            </a:endParaRPr>
          </a:p>
          <a:p>
            <a:pPr marL="457200" lvl="1" indent="0" algn="just">
              <a:spcBef>
                <a:spcPts val="400"/>
              </a:spcBef>
              <a:buFont typeface="Wingdings" charset="0"/>
              <a:buNone/>
              <a:defRPr/>
            </a:pPr>
            <a:r>
              <a:rPr lang="fr-FR" sz="2800" b="1">
                <a:solidFill>
                  <a:srgbClr val="000000"/>
                </a:solidFill>
                <a:effectLst/>
                <a:latin typeface="Times New Roman"/>
                <a:cs typeface="Times New Roman"/>
              </a:rPr>
              <a:t>5°  : La défense contre les inondations et contre la mer</a:t>
            </a:r>
          </a:p>
          <a:p>
            <a:pPr marL="457200" lvl="1" indent="0" algn="just">
              <a:spcBef>
                <a:spcPts val="400"/>
              </a:spcBef>
              <a:buFont typeface="Wingdings" charset="0"/>
              <a:buNone/>
              <a:defRPr/>
            </a:pPr>
            <a:endParaRPr lang="fr-FR" sz="800" b="1">
              <a:solidFill>
                <a:srgbClr val="000000"/>
              </a:solidFill>
              <a:effectLst/>
              <a:latin typeface="Times New Roman"/>
              <a:cs typeface="Times New Roman"/>
            </a:endParaRPr>
          </a:p>
          <a:p>
            <a:pPr marL="457200" lvl="1" indent="0" algn="just">
              <a:spcBef>
                <a:spcPts val="400"/>
              </a:spcBef>
              <a:buFont typeface="Wingdings" charset="0"/>
              <a:buNone/>
              <a:defRPr/>
            </a:pPr>
            <a:r>
              <a:rPr lang="fr-FR" sz="2800" b="1">
                <a:solidFill>
                  <a:srgbClr val="000000"/>
                </a:solidFill>
                <a:effectLst/>
                <a:latin typeface="Times New Roman"/>
                <a:cs typeface="Times New Roman"/>
              </a:rPr>
              <a:t>8° : La protection et la restauration des sites, des écosystèmes aquatiques et des zones humides ainsi que des formations boisées riveraines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7800" y="277813"/>
            <a:ext cx="8077200" cy="1139825"/>
          </a:xfrm>
        </p:spPr>
        <p:txBody>
          <a:bodyPr/>
          <a:lstStyle/>
          <a:p>
            <a:pPr>
              <a:defRPr/>
            </a:pPr>
            <a:r>
              <a:rPr lang="fr-FR" sz="3200" b="1" u="sng" dirty="0">
                <a:solidFill>
                  <a:srgbClr val="000000"/>
                </a:solidFill>
                <a:effectLst/>
                <a:latin typeface="Times New Roman"/>
                <a:cs typeface="Times New Roman"/>
              </a:rPr>
              <a:t>QUE RECOUVRE LA MISSION 1° ?</a:t>
            </a:r>
            <a:br>
              <a:rPr lang="fr-FR" sz="3200" dirty="0">
                <a:solidFill>
                  <a:srgbClr val="000000"/>
                </a:solidFill>
                <a:effectLst/>
                <a:latin typeface="Times New Roman"/>
                <a:cs typeface="Times New Roman"/>
              </a:rPr>
            </a:br>
            <a:endParaRPr lang="fr-FR" sz="3200" dirty="0">
              <a:solidFill>
                <a:srgbClr val="000000"/>
              </a:solidFill>
            </a:endParaRPr>
          </a:p>
        </p:txBody>
      </p:sp>
      <p:sp>
        <p:nvSpPr>
          <p:cNvPr id="3" name="Espace réservé du contenu 2"/>
          <p:cNvSpPr>
            <a:spLocks noGrp="1"/>
          </p:cNvSpPr>
          <p:nvPr>
            <p:ph idx="1"/>
          </p:nvPr>
        </p:nvSpPr>
        <p:spPr>
          <a:xfrm>
            <a:off x="228600" y="1295400"/>
            <a:ext cx="8915400" cy="5715000"/>
          </a:xfrm>
        </p:spPr>
        <p:txBody>
          <a:bodyPr>
            <a:noAutofit/>
          </a:bodyPr>
          <a:lstStyle/>
          <a:p>
            <a:pPr marL="0" indent="0" algn="just">
              <a:spcBef>
                <a:spcPts val="0"/>
              </a:spcBef>
              <a:buFont typeface="Wingdings" charset="0"/>
              <a:buNone/>
              <a:defRPr/>
            </a:pPr>
            <a:r>
              <a:rPr lang="fr-FR" sz="2200" b="1" u="sng" dirty="0">
                <a:solidFill>
                  <a:srgbClr val="000000"/>
                </a:solidFill>
                <a:effectLst/>
                <a:latin typeface="Times New Roman"/>
                <a:cs typeface="Times New Roman"/>
              </a:rPr>
              <a:t>1°) L’aménagement d’un bassin ou d’une fraction de bassin hydrographique</a:t>
            </a:r>
            <a:endParaRPr lang="fr-FR" sz="2200" dirty="0">
              <a:solidFill>
                <a:srgbClr val="000000"/>
              </a:solidFill>
              <a:effectLst/>
              <a:latin typeface="Times New Roman"/>
              <a:cs typeface="Times New Roman"/>
            </a:endParaRPr>
          </a:p>
          <a:p>
            <a:pPr marL="0" indent="0" algn="just">
              <a:spcBef>
                <a:spcPts val="0"/>
              </a:spcBef>
              <a:buNone/>
              <a:defRPr/>
            </a:pPr>
            <a:r>
              <a:rPr lang="fr-FR" sz="2200" dirty="0">
                <a:solidFill>
                  <a:srgbClr val="000000"/>
                </a:solidFill>
                <a:effectLst/>
                <a:latin typeface="Times New Roman"/>
                <a:cs typeface="Times New Roman"/>
              </a:rPr>
              <a:t>Cette mission comprend tous les aménagements visant à préserver, réguler ou restaurer les caractères hydrologiques </a:t>
            </a:r>
            <a:r>
              <a:rPr lang="fr-FR" sz="2200" dirty="0">
                <a:latin typeface="Times New Roman" panose="02020603050405020304" pitchFamily="18" charset="0"/>
                <a:cs typeface="Times New Roman" panose="02020603050405020304" pitchFamily="18" charset="0"/>
              </a:rPr>
              <a:t>(ruissellement, écoulement et le stockage des eaux) ou géomorphologiques (relief) des cours d’eau</a:t>
            </a:r>
            <a:r>
              <a:rPr lang="fr-FR" sz="2200" dirty="0">
                <a:solidFill>
                  <a:srgbClr val="000000"/>
                </a:solidFill>
                <a:effectLst/>
                <a:latin typeface="Times New Roman"/>
                <a:cs typeface="Times New Roman"/>
              </a:rPr>
              <a:t>, comme notamment : </a:t>
            </a:r>
          </a:p>
          <a:p>
            <a:pPr lvl="1" algn="just">
              <a:spcBef>
                <a:spcPts val="400"/>
              </a:spcBef>
              <a:defRPr/>
            </a:pPr>
            <a:r>
              <a:rPr lang="fr-FR" sz="2200" dirty="0">
                <a:latin typeface="Times New Roman" panose="02020603050405020304" pitchFamily="18" charset="0"/>
                <a:cs typeface="Times New Roman" panose="02020603050405020304" pitchFamily="18" charset="0"/>
              </a:rPr>
              <a:t>Les études géomorphologiques, diagnostics de bassin versant (arasement des merlons)</a:t>
            </a:r>
            <a:endParaRPr lang="fr-FR" sz="2200" dirty="0">
              <a:solidFill>
                <a:srgbClr val="000000"/>
              </a:solidFill>
              <a:effectLst/>
              <a:latin typeface="Times New Roman"/>
              <a:cs typeface="Times New Roman"/>
            </a:endParaRPr>
          </a:p>
          <a:p>
            <a:pPr lvl="1" algn="just">
              <a:spcBef>
                <a:spcPts val="400"/>
              </a:spcBef>
              <a:defRPr/>
            </a:pPr>
            <a:r>
              <a:rPr lang="fr-FR" sz="2200" dirty="0">
                <a:solidFill>
                  <a:srgbClr val="000000"/>
                </a:solidFill>
                <a:effectLst/>
                <a:latin typeface="Times New Roman"/>
                <a:cs typeface="Times New Roman"/>
              </a:rPr>
              <a:t>la création ou la restauration de zones de mobilité d’un cours d’eau. </a:t>
            </a:r>
          </a:p>
          <a:p>
            <a:pPr lvl="1" algn="just">
              <a:spcBef>
                <a:spcPts val="400"/>
              </a:spcBef>
              <a:defRPr/>
            </a:pPr>
            <a:r>
              <a:rPr lang="fr-FR" sz="2200" dirty="0">
                <a:solidFill>
                  <a:srgbClr val="000000"/>
                </a:solidFill>
                <a:effectLst/>
                <a:latin typeface="Times New Roman"/>
                <a:cs typeface="Times New Roman"/>
              </a:rPr>
              <a:t>la création ou la restauration des zones de rétention temporaire </a:t>
            </a:r>
            <a:r>
              <a:rPr lang="fr-FR" sz="2200" dirty="0">
                <a:latin typeface="Times New Roman" panose="02020603050405020304" pitchFamily="18" charset="0"/>
                <a:cs typeface="Times New Roman" panose="02020603050405020304" pitchFamily="18" charset="0"/>
              </a:rPr>
              <a:t>(champs d’expansion) </a:t>
            </a:r>
            <a:r>
              <a:rPr lang="fr-FR" sz="2200" dirty="0">
                <a:solidFill>
                  <a:srgbClr val="000000"/>
                </a:solidFill>
                <a:effectLst/>
                <a:latin typeface="Times New Roman"/>
                <a:cs typeface="Times New Roman"/>
              </a:rPr>
              <a:t>des eaux de crues et même celles de ruissellement  en dehors de l’existence d’un cours d’eau :</a:t>
            </a:r>
          </a:p>
          <a:p>
            <a:pPr marL="668338" lvl="1" indent="44450" algn="just">
              <a:spcBef>
                <a:spcPts val="400"/>
              </a:spcBef>
              <a:buNone/>
              <a:defRPr/>
            </a:pPr>
            <a:r>
              <a:rPr lang="fr-FR" sz="2000" b="1" dirty="0">
                <a:solidFill>
                  <a:srgbClr val="FF0000"/>
                </a:solidFill>
                <a:latin typeface="Times New Roman"/>
                <a:cs typeface="Times New Roman"/>
              </a:rPr>
              <a:t>(il s’agit là, de lutter contre les ruissellements en zone urbaine quand l’intensité de ces phénomènes est telle, qu’ils provoquent des inondations suite à la saturation des réseaux d’assainissement et de gestion des eaux pluviales.</a:t>
            </a:r>
            <a:r>
              <a:rPr lang="fr-FR" sz="2200" dirty="0">
                <a:solidFill>
                  <a:srgbClr val="FF0000"/>
                </a:solidFill>
                <a:latin typeface="Times New Roman"/>
                <a:cs typeface="Times New Roman"/>
              </a:rPr>
              <a:t>)</a:t>
            </a:r>
            <a:endParaRPr lang="fr-FR" sz="2000" dirty="0">
              <a:solidFill>
                <a:srgbClr val="FF0000"/>
              </a:solidFill>
              <a:latin typeface="Times New Roman"/>
              <a:cs typeface="Times New Roman"/>
            </a:endParaRPr>
          </a:p>
        </p:txBody>
      </p:sp>
      <p:sp>
        <p:nvSpPr>
          <p:cNvPr id="5" name="ZoneTexte 4">
            <a:extLst>
              <a:ext uri="{FF2B5EF4-FFF2-40B4-BE49-F238E27FC236}">
                <a16:creationId xmlns:a16="http://schemas.microsoft.com/office/drawing/2014/main" id="{B442B7AA-C54D-1948-AA48-554B882511AF}"/>
              </a:ext>
            </a:extLst>
          </p:cNvPr>
          <p:cNvSpPr txBox="1"/>
          <p:nvPr/>
        </p:nvSpPr>
        <p:spPr>
          <a:xfrm>
            <a:off x="-838200" y="7467600"/>
            <a:ext cx="184731" cy="369332"/>
          </a:xfrm>
          <a:prstGeom prst="rect">
            <a:avLst/>
          </a:prstGeom>
          <a:noFill/>
        </p:spPr>
        <p:txBody>
          <a:bodyPr wrap="none" rtlCol="0">
            <a:spAutoFit/>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1139825"/>
          </a:xfrm>
        </p:spPr>
        <p:txBody>
          <a:bodyPr/>
          <a:lstStyle/>
          <a:p>
            <a:pPr algn="ctr">
              <a:defRPr/>
            </a:pPr>
            <a:r>
              <a:rPr lang="fr-FR" b="1"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GÉMAPI exemple mission 1°</a:t>
            </a:r>
            <a:endParaRPr lang="fr-FR" b="1" u="sng">
              <a:solidFill>
                <a:srgbClr val="000000"/>
              </a:solidFill>
            </a:endParaRPr>
          </a:p>
        </p:txBody>
      </p:sp>
      <p:pic>
        <p:nvPicPr>
          <p:cNvPr id="36866" name="Image 4" descr="Capture d’écran 2018-10-17 à 16.21.4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9600"/>
            <a:ext cx="90678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077200" cy="1139825"/>
          </a:xfrm>
        </p:spPr>
        <p:txBody>
          <a:bodyPr/>
          <a:lstStyle/>
          <a:p>
            <a:pPr algn="ctr">
              <a:defRPr/>
            </a:pPr>
            <a:r>
              <a:rPr lang="fr-FR" sz="3200" b="1" u="sng">
                <a:solidFill>
                  <a:srgbClr val="000000"/>
                </a:solidFill>
                <a:effectLst/>
                <a:latin typeface="Times New Roman"/>
                <a:cs typeface="Times New Roman"/>
              </a:rPr>
              <a:t>QUE RECOUVRE LA MISSION  2° ?</a:t>
            </a:r>
            <a:br>
              <a:rPr lang="fr-FR" sz="3200" b="1">
                <a:solidFill>
                  <a:srgbClr val="000000"/>
                </a:solidFill>
                <a:effectLst/>
                <a:latin typeface="Times New Roman"/>
                <a:cs typeface="Times New Roman"/>
              </a:rPr>
            </a:br>
            <a:endParaRPr lang="fr-FR" sz="3200" b="1">
              <a:solidFill>
                <a:srgbClr val="000000"/>
              </a:solidFill>
            </a:endParaRPr>
          </a:p>
        </p:txBody>
      </p:sp>
      <p:sp>
        <p:nvSpPr>
          <p:cNvPr id="3" name="Espace réservé du contenu 2"/>
          <p:cNvSpPr>
            <a:spLocks noGrp="1"/>
          </p:cNvSpPr>
          <p:nvPr>
            <p:ph idx="1"/>
          </p:nvPr>
        </p:nvSpPr>
        <p:spPr>
          <a:xfrm>
            <a:off x="1600200" y="1066800"/>
            <a:ext cx="7239000" cy="5638800"/>
          </a:xfrm>
        </p:spPr>
        <p:txBody>
          <a:bodyPr>
            <a:noAutofit/>
          </a:bodyPr>
          <a:lstStyle/>
          <a:p>
            <a:pPr marL="0" indent="0" algn="just">
              <a:buFont typeface="Wingdings" charset="0"/>
              <a:buNone/>
            </a:pPr>
            <a:r>
              <a:rPr lang="fr-FR" sz="2400" b="1" u="sng" dirty="0">
                <a:solidFill>
                  <a:srgbClr val="000000"/>
                </a:solidFill>
                <a:effectLst/>
                <a:latin typeface="Times New Roman" charset="0"/>
                <a:ea typeface="ＭＳ Ｐゴシック" charset="0"/>
                <a:cs typeface="Times New Roman" charset="0"/>
              </a:rPr>
              <a:t>2°) L’entretien et l’aménagement d’un cours d’eau, canal, lac ou plan d’eau, y compris les accès à ce cours d’eau, à ce canal, à ce lac ou à ce plan d’eau</a:t>
            </a:r>
          </a:p>
          <a:p>
            <a:pPr marL="0" indent="0" algn="just">
              <a:buFont typeface="Wingdings" charset="0"/>
              <a:buNone/>
            </a:pPr>
            <a:endParaRPr lang="fr-FR" sz="1400" dirty="0">
              <a:solidFill>
                <a:srgbClr val="000000"/>
              </a:solidFill>
              <a:effectLst/>
              <a:latin typeface="Times New Roman" charset="0"/>
              <a:ea typeface="ＭＳ Ｐゴシック" charset="0"/>
              <a:cs typeface="Times New Roman" charset="0"/>
            </a:endParaRPr>
          </a:p>
          <a:p>
            <a:pPr marL="0" indent="0" algn="just">
              <a:buNone/>
            </a:pPr>
            <a:r>
              <a:rPr lang="fr-FR" sz="2400" b="1" dirty="0">
                <a:solidFill>
                  <a:srgbClr val="000000"/>
                </a:solidFill>
                <a:latin typeface="Times New Roman" charset="0"/>
                <a:ea typeface="ＭＳ Ｐゴシック" charset="0"/>
                <a:cs typeface="Times New Roman" charset="0"/>
              </a:rPr>
              <a:t>Concrètement, l’entretien consiste en l’enlèvement des embâcles, atterrissements et débris, flottants ou non et en l’élagage ou recépage de la végétation des rives. </a:t>
            </a:r>
          </a:p>
          <a:p>
            <a:pPr marL="0" indent="0" algn="just">
              <a:buNone/>
            </a:pPr>
            <a:endParaRPr lang="fr-FR" sz="1400" dirty="0">
              <a:solidFill>
                <a:srgbClr val="000000"/>
              </a:solidFill>
              <a:latin typeface="Times New Roman" charset="0"/>
              <a:ea typeface="ＭＳ Ｐゴシック" charset="0"/>
              <a:cs typeface="Times New Roman" charset="0"/>
            </a:endParaRPr>
          </a:p>
          <a:p>
            <a:pPr marL="0" indent="0" algn="just">
              <a:buFont typeface="Wingdings" charset="0"/>
              <a:buNone/>
            </a:pPr>
            <a:r>
              <a:rPr lang="fr-FR" sz="2400" dirty="0">
                <a:solidFill>
                  <a:srgbClr val="000000"/>
                </a:solidFill>
                <a:effectLst/>
                <a:latin typeface="Times New Roman" charset="0"/>
                <a:ea typeface="ＭＳ Ｐゴシック" charset="0"/>
                <a:cs typeface="Times New Roman" charset="0"/>
              </a:rPr>
              <a:t>La collectivité n’a vocation à intervenir qu’en cas de défaillance du propriétaire (particulier riverain pour les cours d’eau non domaniaux, </a:t>
            </a:r>
            <a:r>
              <a:rPr lang="fr-FR" sz="2400" b="1" dirty="0">
                <a:solidFill>
                  <a:srgbClr val="000000"/>
                </a:solidFill>
                <a:effectLst/>
                <a:latin typeface="Times New Roman" charset="0"/>
                <a:ea typeface="ＭＳ Ｐゴシック" charset="0"/>
                <a:cs typeface="Times New Roman" charset="0"/>
              </a:rPr>
              <a:t>État ou collectivité pour les cours d’eau domaniaux</a:t>
            </a:r>
            <a:r>
              <a:rPr lang="fr-FR" sz="2400" dirty="0">
                <a:solidFill>
                  <a:srgbClr val="000000"/>
                </a:solidFill>
                <a:effectLst/>
                <a:latin typeface="Times New Roman" charset="0"/>
                <a:ea typeface="ＭＳ Ｐゴシック" charset="0"/>
                <a:cs typeface="Times New Roman" charset="0"/>
              </a:rPr>
              <a:t>), ou pour des opérations d’intérêt général ou d’urgence. </a:t>
            </a:r>
            <a:endParaRPr lang="fr-FR" sz="400" dirty="0">
              <a:solidFill>
                <a:srgbClr val="000000"/>
              </a:solidFill>
              <a:effectLst/>
              <a:latin typeface="Times New Roman" charset="0"/>
              <a:ea typeface="ＭＳ Ｐゴシック" charset="0"/>
              <a:cs typeface="Times New Roman" charset="0"/>
            </a:endParaRPr>
          </a:p>
          <a:p>
            <a:pPr marL="0" indent="0" algn="just"/>
            <a:endParaRPr lang="fr-FR" sz="2400" dirty="0">
              <a:solidFill>
                <a:srgbClr val="000000"/>
              </a:solidFill>
              <a:latin typeface="Times New Roman"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375"/>
            <a:ext cx="8229600" cy="1139825"/>
          </a:xfrm>
        </p:spPr>
        <p:txBody>
          <a:bodyPr/>
          <a:lstStyle/>
          <a:p>
            <a:pPr algn="ctr">
              <a:defRPr/>
            </a:pPr>
            <a:r>
              <a:rPr lang="fr-FR" b="1"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GÉMAPI exemple mission 2 °</a:t>
            </a:r>
            <a:endParaRPr lang="fr-FR" b="1" u="sng">
              <a:solidFill>
                <a:srgbClr val="000000"/>
              </a:solidFill>
            </a:endParaRPr>
          </a:p>
        </p:txBody>
      </p:sp>
      <p:pic>
        <p:nvPicPr>
          <p:cNvPr id="40962" name="Image 3" descr="Capture d’écran 2018-10-17 à 16.24.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66238"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77814"/>
            <a:ext cx="8077200" cy="938212"/>
          </a:xfrm>
        </p:spPr>
        <p:txBody>
          <a:bodyPr>
            <a:normAutofit fontScale="90000"/>
          </a:bodyPr>
          <a:lstStyle/>
          <a:p>
            <a:pPr algn="ctr">
              <a:defRPr/>
            </a:pPr>
            <a:r>
              <a:rPr lang="fr-FR" sz="3200" b="1" u="sng">
                <a:solidFill>
                  <a:srgbClr val="000000"/>
                </a:solidFill>
                <a:effectLst/>
                <a:latin typeface="Times New Roman"/>
                <a:cs typeface="Times New Roman"/>
              </a:rPr>
              <a:t>QUE RECOUVRE LA MISSION  5° ?</a:t>
            </a:r>
            <a:br>
              <a:rPr lang="fr-FR" sz="3200" b="1">
                <a:solidFill>
                  <a:srgbClr val="000000"/>
                </a:solidFill>
                <a:effectLst/>
                <a:latin typeface="Times New Roman"/>
                <a:cs typeface="Times New Roman"/>
              </a:rPr>
            </a:br>
            <a:endParaRPr lang="fr-FR" sz="3200" b="1">
              <a:solidFill>
                <a:srgbClr val="000000"/>
              </a:solidFill>
            </a:endParaRPr>
          </a:p>
        </p:txBody>
      </p:sp>
      <p:sp>
        <p:nvSpPr>
          <p:cNvPr id="3" name="Espace réservé du contenu 2"/>
          <p:cNvSpPr>
            <a:spLocks noGrp="1"/>
          </p:cNvSpPr>
          <p:nvPr>
            <p:ph idx="1"/>
          </p:nvPr>
        </p:nvSpPr>
        <p:spPr>
          <a:xfrm>
            <a:off x="304800" y="1295400"/>
            <a:ext cx="8610600" cy="5029200"/>
          </a:xfrm>
        </p:spPr>
        <p:txBody>
          <a:bodyPr/>
          <a:lstStyle/>
          <a:p>
            <a:pPr marL="0" indent="22225" algn="just">
              <a:buFont typeface="Wingdings" charset="0"/>
              <a:buNone/>
              <a:defRPr/>
            </a:pPr>
            <a:r>
              <a:rPr lang="fr-FR" sz="2800" b="1" u="sng" dirty="0">
                <a:solidFill>
                  <a:srgbClr val="000000"/>
                </a:solidFill>
                <a:effectLst/>
                <a:latin typeface="Times New Roman"/>
                <a:cs typeface="Times New Roman"/>
              </a:rPr>
              <a:t>5°) La défense contre les inondations et contre la mer</a:t>
            </a:r>
          </a:p>
          <a:p>
            <a:pPr marL="846138" indent="-44450" algn="just">
              <a:buFont typeface="Wingdings" charset="0"/>
              <a:buNone/>
              <a:defRPr/>
            </a:pPr>
            <a:r>
              <a:rPr lang="fr-FR" sz="2800" dirty="0">
                <a:solidFill>
                  <a:srgbClr val="000000"/>
                </a:solidFill>
                <a:effectLst/>
                <a:latin typeface="Times New Roman"/>
                <a:cs typeface="Times New Roman"/>
              </a:rPr>
              <a:t>Cette mission comprend la création, la gestion, la régularisation d’ouvrages de protection contre les inondations et contre la mer, comme notamment : </a:t>
            </a:r>
          </a:p>
          <a:p>
            <a:pPr marL="846138" indent="-88900" algn="just">
              <a:defRPr/>
            </a:pPr>
            <a:r>
              <a:rPr lang="fr-FR" sz="2800" b="1" dirty="0">
                <a:solidFill>
                  <a:srgbClr val="000000"/>
                </a:solidFill>
                <a:effectLst/>
                <a:latin typeface="Times New Roman"/>
                <a:cs typeface="Times New Roman"/>
              </a:rPr>
              <a:t>le bénéfice de la mise à disposition des digues (construites avant 28/1/2014) et des autres ouvrages publics pouvant contribuer à la prévention des inondations .</a:t>
            </a:r>
          </a:p>
        </p:txBody>
      </p:sp>
      <p:sp>
        <p:nvSpPr>
          <p:cNvPr id="5" name="Pensées 4"/>
          <p:cNvSpPr/>
          <p:nvPr/>
        </p:nvSpPr>
        <p:spPr>
          <a:xfrm>
            <a:off x="5181600" y="5410200"/>
            <a:ext cx="3429000" cy="1371600"/>
          </a:xfrm>
          <a:prstGeom prst="cloudCallout">
            <a:avLst>
              <a:gd name="adj1" fmla="val 25398"/>
              <a:gd name="adj2" fmla="val -173286"/>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dirty="0">
                <a:solidFill>
                  <a:schemeClr val="bg1"/>
                </a:solidFill>
                <a:latin typeface="Times New Roman"/>
                <a:cs typeface="Times New Roman"/>
              </a:rPr>
              <a:t>(au sens de l’alinéa I de l’article L.566-12-1 du code de l’environnement) </a:t>
            </a:r>
            <a:endParaRPr lang="fr-FR" b="1" dirty="0">
              <a:solidFill>
                <a:schemeClr val="bg1"/>
              </a:solidFill>
            </a:endParaRPr>
          </a:p>
        </p:txBody>
      </p:sp>
      <p:sp>
        <p:nvSpPr>
          <p:cNvPr id="6" name="Pensées 5"/>
          <p:cNvSpPr/>
          <p:nvPr/>
        </p:nvSpPr>
        <p:spPr>
          <a:xfrm>
            <a:off x="1295400" y="5486400"/>
            <a:ext cx="3733800" cy="1295400"/>
          </a:xfrm>
          <a:prstGeom prst="cloudCallout">
            <a:avLst>
              <a:gd name="adj1" fmla="val -6894"/>
              <a:gd name="adj2" fmla="val -1141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a:solidFill>
                  <a:schemeClr val="bg1"/>
                </a:solidFill>
                <a:latin typeface="Times New Roman"/>
                <a:cs typeface="Times New Roman"/>
              </a:rPr>
              <a:t>(au sens de l’alinéa II de l’article L.566-12-1 du code de l’environnement) </a:t>
            </a:r>
            <a:endParaRPr lang="fr-FR"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8600"/>
            <a:ext cx="8229600" cy="1139825"/>
          </a:xfrm>
        </p:spPr>
        <p:txBody>
          <a:bodyPr>
            <a:noAutofit/>
          </a:bodyPr>
          <a:lstStyle/>
          <a:p>
            <a:pPr algn="ctr">
              <a:defRPr/>
            </a:pPr>
            <a:r>
              <a:rPr lang="fr-FR" b="1">
                <a:solidFill>
                  <a:srgbClr val="000000"/>
                </a:solidFill>
                <a:effectLst/>
                <a:latin typeface="Times New Roman"/>
                <a:cs typeface="Times New Roman"/>
              </a:rPr>
              <a:t>L’article L.566-12-1 du code de l’environnement alinéa I</a:t>
            </a:r>
            <a:endParaRPr lang="fr-FR" b="1">
              <a:solidFill>
                <a:srgbClr val="000000"/>
              </a:solidFill>
              <a:latin typeface="Times New Roman"/>
              <a:cs typeface="Times New Roman"/>
            </a:endParaRPr>
          </a:p>
        </p:txBody>
      </p:sp>
      <p:pic>
        <p:nvPicPr>
          <p:cNvPr id="82946" name="Image 4" descr="Capture d’écran 2018-12-15 à 16.09.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266238"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714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295400"/>
            <a:ext cx="9144000" cy="5562600"/>
          </a:xfrm>
          <a:ln>
            <a:noFill/>
          </a:ln>
        </p:spPr>
        <p:txBody>
          <a:bodyPr/>
          <a:lstStyle/>
          <a:p>
            <a:pPr marL="0" indent="0" algn="just">
              <a:buFont typeface="Wingdings" charset="0"/>
              <a:buNone/>
              <a:defRPr/>
            </a:pPr>
            <a:endParaRPr lang="fr-FR" sz="2800" b="1">
              <a:effectLst/>
              <a:latin typeface="Times New Roman"/>
              <a:cs typeface="Times New Roman"/>
            </a:endParaRPr>
          </a:p>
        </p:txBody>
      </p:sp>
      <p:sp>
        <p:nvSpPr>
          <p:cNvPr id="5" name="Rectangle 4"/>
          <p:cNvSpPr>
            <a:spLocks noChangeArrowheads="1"/>
          </p:cNvSpPr>
          <p:nvPr/>
        </p:nvSpPr>
        <p:spPr bwMode="auto">
          <a:xfrm>
            <a:off x="990600" y="5105400"/>
            <a:ext cx="8153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fr-FR" sz="2400">
                <a:solidFill>
                  <a:srgbClr val="000000"/>
                </a:solidFill>
                <a:latin typeface="Times New Roman" charset="0"/>
                <a:cs typeface="Times New Roman" charset="0"/>
              </a:rPr>
              <a:t>En d’autres termes, cette mise à disposition n’est pas une option pour l’EPCI à fiscalité́ propre concerné, c’est une obligation. </a:t>
            </a:r>
          </a:p>
          <a:p>
            <a:pPr algn="just"/>
            <a:r>
              <a:rPr lang="fr-FR" sz="2400">
                <a:solidFill>
                  <a:srgbClr val="000000"/>
                </a:solidFill>
                <a:latin typeface="Times New Roman" charset="0"/>
                <a:cs typeface="Times New Roman" charset="0"/>
              </a:rPr>
              <a:t>Ceci n’est pas sans conséquences car la loi MAPTAM n’a pas prévu de mécanisme de renonciation à cette mise à disposition. </a:t>
            </a:r>
          </a:p>
        </p:txBody>
      </p:sp>
      <p:sp>
        <p:nvSpPr>
          <p:cNvPr id="7" name="Titre 1"/>
          <p:cNvSpPr txBox="1">
            <a:spLocks/>
          </p:cNvSpPr>
          <p:nvPr/>
        </p:nvSpPr>
        <p:spPr bwMode="auto">
          <a:xfrm>
            <a:off x="838200" y="152400"/>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fr-FR" sz="3600" b="1">
                <a:solidFill>
                  <a:srgbClr val="000000"/>
                </a:solidFill>
                <a:effectLst/>
                <a:latin typeface="Times New Roman"/>
                <a:cs typeface="Times New Roman"/>
              </a:rPr>
              <a:t>L’article L.566-12-1 du code de l’environnement alinéa II</a:t>
            </a:r>
            <a:endParaRPr lang="fr-FR" sz="3600" b="1">
              <a:solidFill>
                <a:srgbClr val="000000"/>
              </a:solidFill>
              <a:latin typeface="Times New Roman"/>
              <a:cs typeface="Times New Roman"/>
            </a:endParaRPr>
          </a:p>
        </p:txBody>
      </p:sp>
      <p:pic>
        <p:nvPicPr>
          <p:cNvPr id="4" name="Image 3" descr="Macintosh HD:Users:Josiane:Desktop:Capture d’écran 2018-02-09 à 12.5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2225"/>
            <a:ext cx="91440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5529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277813"/>
            <a:ext cx="8229600" cy="1139825"/>
          </a:xfrm>
        </p:spPr>
        <p:txBody>
          <a:bodyPr/>
          <a:lstStyle/>
          <a:p>
            <a:pPr algn="ctr">
              <a:defRPr/>
            </a:pPr>
            <a:r>
              <a:rPr lang="fr-FR" sz="2800" b="1" u="sng" dirty="0">
                <a:solidFill>
                  <a:srgbClr val="000000"/>
                </a:solidFill>
                <a:effectLst/>
                <a:latin typeface="Times New Roman"/>
                <a:cs typeface="Times New Roman"/>
              </a:rPr>
              <a:t>MAIS POUR CETTE MISE A DISPOSITION</a:t>
            </a:r>
            <a:endParaRPr lang="fr-FR" sz="2800" dirty="0">
              <a:solidFill>
                <a:srgbClr val="000000"/>
              </a:solidFill>
            </a:endParaRPr>
          </a:p>
        </p:txBody>
      </p:sp>
      <p:sp>
        <p:nvSpPr>
          <p:cNvPr id="3" name="Espace réservé du contenu 2"/>
          <p:cNvSpPr>
            <a:spLocks noGrp="1"/>
          </p:cNvSpPr>
          <p:nvPr>
            <p:ph idx="1"/>
          </p:nvPr>
        </p:nvSpPr>
        <p:spPr>
          <a:xfrm>
            <a:off x="1752600" y="1219200"/>
            <a:ext cx="7010400" cy="4876800"/>
          </a:xfrm>
        </p:spPr>
        <p:txBody>
          <a:bodyPr>
            <a:noAutofit/>
          </a:bodyPr>
          <a:lstStyle/>
          <a:p>
            <a:pPr marL="0" indent="0" algn="just">
              <a:buFont typeface="Wingdings" charset="0"/>
              <a:buNone/>
            </a:pPr>
            <a:r>
              <a:rPr lang="fr-FR" sz="2800" dirty="0">
                <a:solidFill>
                  <a:srgbClr val="000000"/>
                </a:solidFill>
                <a:effectLst/>
                <a:latin typeface="Times New Roman" charset="0"/>
                <a:ea typeface="ＭＳ Ｐゴシック" charset="0"/>
                <a:cs typeface="Times New Roman" charset="0"/>
              </a:rPr>
              <a:t>Selon le principe constitutionnel de «spécialité territoriale», il est nécessaire que tous ces ouvrages soient implantés sur le territoire de la collectivité compétente. </a:t>
            </a:r>
          </a:p>
          <a:p>
            <a:pPr marL="0" indent="0" algn="just">
              <a:buFont typeface="Wingdings" charset="0"/>
              <a:buNone/>
            </a:pPr>
            <a:endParaRPr lang="fr-FR" sz="1200" dirty="0">
              <a:solidFill>
                <a:srgbClr val="000000"/>
              </a:solidFill>
              <a:effectLst/>
              <a:latin typeface="Times New Roman" charset="0"/>
              <a:ea typeface="ＭＳ Ｐゴシック" charset="0"/>
              <a:cs typeface="Times New Roman" charset="0"/>
            </a:endParaRPr>
          </a:p>
          <a:p>
            <a:pPr marL="0" indent="0" algn="just">
              <a:buFont typeface="Wingdings" charset="0"/>
              <a:buNone/>
            </a:pPr>
            <a:r>
              <a:rPr lang="fr-FR" sz="2800" dirty="0">
                <a:solidFill>
                  <a:srgbClr val="000000"/>
                </a:solidFill>
                <a:effectLst/>
                <a:latin typeface="Times New Roman" charset="0"/>
                <a:ea typeface="ＭＳ Ｐゴシック" charset="0"/>
                <a:cs typeface="Times New Roman" charset="0"/>
              </a:rPr>
              <a:t>C’est donc par le regroupement des EPCI à fiscalité propre au sein d’un EPAGE, d’un EPTB ou d’un syndicat mixte de droit commun que s’obtient la gouvernance du système d’endiguement (ou la mise à disposition de l’ouvrage) à l’échelle adaptée. </a:t>
            </a:r>
          </a:p>
          <a:p>
            <a:pPr marL="0" indent="0" algn="just"/>
            <a:endParaRPr lang="fr-FR" sz="2800" dirty="0">
              <a:solidFill>
                <a:srgbClr val="000000"/>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540803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8800" y="231775"/>
            <a:ext cx="6781800" cy="1139825"/>
          </a:xfrm>
        </p:spPr>
        <p:txBody>
          <a:bodyPr/>
          <a:lstStyle/>
          <a:p>
            <a:pPr>
              <a:defRPr/>
            </a:pPr>
            <a:r>
              <a:rPr lang="fr-FR" b="1"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GÉMAPI exemple mission 5°</a:t>
            </a:r>
            <a:endParaRPr lang="fr-FR" b="1" u="sng">
              <a:solidFill>
                <a:srgbClr val="000000"/>
              </a:solidFill>
            </a:endParaRPr>
          </a:p>
        </p:txBody>
      </p:sp>
      <p:pic>
        <p:nvPicPr>
          <p:cNvPr id="49154" name="Image 2" descr="Capture d’écran 2018-10-17 à 16.25.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72575" cy="582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9968EF-CD86-2648-90EC-BCDDAC45EAA3}"/>
              </a:ext>
            </a:extLst>
          </p:cNvPr>
          <p:cNvSpPr>
            <a:spLocks noGrp="1"/>
          </p:cNvSpPr>
          <p:nvPr>
            <p:ph type="title"/>
          </p:nvPr>
        </p:nvSpPr>
        <p:spPr>
          <a:xfrm>
            <a:off x="2478601" y="228600"/>
            <a:ext cx="6589199" cy="762000"/>
          </a:xfrm>
        </p:spPr>
        <p:txBody>
          <a:bodyPr/>
          <a:lstStyle/>
          <a:p>
            <a:r>
              <a:rPr lang="fr-FR" b="1" dirty="0">
                <a:latin typeface="Times New Roman" panose="02020603050405020304" pitchFamily="18" charset="0"/>
                <a:cs typeface="Times New Roman" panose="02020603050405020304" pitchFamily="18" charset="0"/>
              </a:rPr>
              <a:t>DOCUMENTS UTILISES</a:t>
            </a:r>
          </a:p>
        </p:txBody>
      </p:sp>
      <p:sp>
        <p:nvSpPr>
          <p:cNvPr id="3" name="Espace réservé du contenu 2">
            <a:extLst>
              <a:ext uri="{FF2B5EF4-FFF2-40B4-BE49-F238E27FC236}">
                <a16:creationId xmlns:a16="http://schemas.microsoft.com/office/drawing/2014/main" id="{1889E7E9-124C-F84D-837B-8E3556BC66A4}"/>
              </a:ext>
            </a:extLst>
          </p:cNvPr>
          <p:cNvSpPr>
            <a:spLocks noGrp="1"/>
          </p:cNvSpPr>
          <p:nvPr>
            <p:ph idx="1"/>
          </p:nvPr>
        </p:nvSpPr>
        <p:spPr>
          <a:xfrm>
            <a:off x="1066800" y="1066800"/>
            <a:ext cx="7924800" cy="5682622"/>
          </a:xfrm>
        </p:spPr>
        <p:txBody>
          <a:bodyPr>
            <a:noAutofit/>
          </a:bodyPr>
          <a:lstStyle/>
          <a:p>
            <a:pPr algn="just">
              <a:spcBef>
                <a:spcPts val="1600"/>
              </a:spcBef>
            </a:pPr>
            <a:r>
              <a:rPr lang="fr-FR" sz="2000" b="1" dirty="0">
                <a:latin typeface="Times New Roman" panose="02020603050405020304" pitchFamily="18" charset="0"/>
                <a:cs typeface="Times New Roman" panose="02020603050405020304" pitchFamily="18" charset="0"/>
              </a:rPr>
              <a:t>« Tout savoir sur la GEMAPI » </a:t>
            </a:r>
            <a:r>
              <a:rPr lang="fr-FR" sz="2000" dirty="0">
                <a:latin typeface="Times New Roman" panose="02020603050405020304" pitchFamily="18" charset="0"/>
                <a:cs typeface="Times New Roman" panose="02020603050405020304" pitchFamily="18" charset="0"/>
              </a:rPr>
              <a:t>élaboré par le Ministère de la transition écologique solidaire (ex appellation : l'environnement, de l’énergie et de la mer du 27/02/2017</a:t>
            </a:r>
          </a:p>
          <a:p>
            <a:pPr algn="just">
              <a:spcBef>
                <a:spcPts val="1600"/>
              </a:spcBef>
            </a:pPr>
            <a:r>
              <a:rPr lang="fr-FR" sz="2000" b="1" dirty="0">
                <a:latin typeface="Times New Roman" panose="02020603050405020304" pitchFamily="18" charset="0"/>
                <a:cs typeface="Times New Roman" panose="02020603050405020304" pitchFamily="18" charset="0"/>
              </a:rPr>
              <a:t>« La Taxe GEMAPI – note explicative » </a:t>
            </a:r>
            <a:r>
              <a:rPr lang="fr-FR" sz="2000" dirty="0">
                <a:latin typeface="Times New Roman" panose="02020603050405020304" pitchFamily="18" charset="0"/>
                <a:cs typeface="Times New Roman" panose="02020603050405020304" pitchFamily="18" charset="0"/>
              </a:rPr>
              <a:t>élaboré par  CALIA CONSEIL en mai 2017</a:t>
            </a:r>
          </a:p>
          <a:p>
            <a:pPr algn="just">
              <a:spcBef>
                <a:spcPts val="1600"/>
              </a:spcBef>
            </a:pPr>
            <a:r>
              <a:rPr lang="fr-FR" sz="2000" b="1" dirty="0">
                <a:latin typeface="Times New Roman" panose="02020603050405020304" pitchFamily="18" charset="0"/>
                <a:cs typeface="Times New Roman" panose="02020603050405020304" pitchFamily="18" charset="0"/>
              </a:rPr>
              <a:t>« Le rapport du Gouvernement au Parlement sur la maîtrise des eaux pluviales et de ruissellement aux fins de prévention des inondations » </a:t>
            </a:r>
            <a:r>
              <a:rPr lang="fr-FR" sz="2000" dirty="0">
                <a:latin typeface="Times New Roman" panose="02020603050405020304" pitchFamily="18" charset="0"/>
                <a:cs typeface="Times New Roman" panose="02020603050405020304" pitchFamily="18" charset="0"/>
              </a:rPr>
              <a:t>d’avril 2018</a:t>
            </a:r>
          </a:p>
          <a:p>
            <a:pPr algn="just">
              <a:spcBef>
                <a:spcPts val="1600"/>
              </a:spcBef>
            </a:pPr>
            <a:r>
              <a:rPr lang="fr-FR" sz="2000" b="1" dirty="0">
                <a:latin typeface="Times New Roman" panose="02020603050405020304" pitchFamily="18" charset="0"/>
                <a:cs typeface="Times New Roman" panose="02020603050405020304" pitchFamily="18" charset="0"/>
              </a:rPr>
              <a:t>« La compétence GEMAPI » </a:t>
            </a:r>
            <a:r>
              <a:rPr lang="fr-FR" sz="2000" dirty="0">
                <a:latin typeface="Times New Roman" panose="02020603050405020304" pitchFamily="18" charset="0"/>
                <a:cs typeface="Times New Roman" panose="02020603050405020304" pitchFamily="18" charset="0"/>
              </a:rPr>
              <a:t>élaboré par les territoires conseils </a:t>
            </a:r>
            <a:r>
              <a:rPr lang="fr-FR" sz="2000" b="1" dirty="0">
                <a:latin typeface="Times New Roman" panose="02020603050405020304" pitchFamily="18" charset="0"/>
                <a:cs typeface="Times New Roman" panose="02020603050405020304" pitchFamily="18" charset="0"/>
              </a:rPr>
              <a:t>avec </a:t>
            </a:r>
            <a:r>
              <a:rPr lang="fr-FR" sz="2000" dirty="0">
                <a:latin typeface="Times New Roman" panose="02020603050405020304" pitchFamily="18" charset="0"/>
                <a:cs typeface="Times New Roman" panose="02020603050405020304" pitchFamily="18" charset="0"/>
              </a:rPr>
              <a:t>l'Union nationale des CPIE (centres permanents d'initiatives pour l'environnement). Mars 2019</a:t>
            </a:r>
          </a:p>
          <a:p>
            <a:pPr algn="just">
              <a:spcBef>
                <a:spcPts val="1600"/>
              </a:spcBef>
            </a:pPr>
            <a:r>
              <a:rPr lang="fr-FR" sz="2000" b="1" dirty="0">
                <a:latin typeface="Times New Roman" panose="02020603050405020304" pitchFamily="18" charset="0"/>
                <a:cs typeface="Times New Roman" panose="02020603050405020304" pitchFamily="18" charset="0"/>
              </a:rPr>
              <a:t>«  Questions-réponses sur la compétence GEMAPI » </a:t>
            </a:r>
            <a:r>
              <a:rPr lang="fr-FR" sz="2000" dirty="0">
                <a:latin typeface="Times New Roman" panose="02020603050405020304" pitchFamily="18" charset="0"/>
                <a:cs typeface="Times New Roman" panose="02020603050405020304" pitchFamily="18" charset="0"/>
              </a:rPr>
              <a:t>élaboré par le Ministère de la transition écologique solidaire version du 27/05/2019</a:t>
            </a:r>
          </a:p>
          <a:p>
            <a:pPr algn="just">
              <a:spcBef>
                <a:spcPts val="1600"/>
              </a:spcBef>
            </a:pPr>
            <a:r>
              <a:rPr lang="fr-FR" sz="2000" b="1" dirty="0">
                <a:latin typeface="Times New Roman" panose="02020603050405020304" pitchFamily="18" charset="0"/>
                <a:cs typeface="Times New Roman" panose="02020603050405020304" pitchFamily="18" charset="0"/>
              </a:rPr>
              <a:t>LEGIFRANCE</a:t>
            </a:r>
            <a:r>
              <a:rPr lang="fr-FR" sz="2000" dirty="0">
                <a:latin typeface="Times New Roman" panose="02020603050405020304" pitchFamily="18" charset="0"/>
                <a:cs typeface="Times New Roman" panose="02020603050405020304" pitchFamily="18" charset="0"/>
              </a:rPr>
              <a:t>, le service public de la diffusion du droit par l'Internet,, l</a:t>
            </a:r>
          </a:p>
          <a:p>
            <a:pPr algn="just">
              <a:spcBef>
                <a:spcPts val="1600"/>
              </a:spcBef>
            </a:pPr>
            <a:endParaRPr lang="fr-FR" sz="2000" b="1" dirty="0">
              <a:latin typeface="Times New Roman" panose="02020603050405020304" pitchFamily="18" charset="0"/>
              <a:cs typeface="Times New Roman" panose="02020603050405020304" pitchFamily="18" charset="0"/>
            </a:endParaRPr>
          </a:p>
          <a:p>
            <a:pPr algn="just">
              <a:spcBef>
                <a:spcPts val="1600"/>
              </a:spcBef>
            </a:pPr>
            <a:endParaRPr lang="fr-FR" sz="2000" dirty="0">
              <a:latin typeface="Times New Roman" panose="02020603050405020304" pitchFamily="18" charset="0"/>
              <a:cs typeface="Times New Roman" panose="02020603050405020304" pitchFamily="18" charset="0"/>
            </a:endParaRPr>
          </a:p>
          <a:p>
            <a:pPr>
              <a:spcBef>
                <a:spcPts val="1600"/>
              </a:spcBef>
            </a:pP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375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6C28D52-5E3D-F24C-87CC-7C080E959208}"/>
              </a:ext>
            </a:extLst>
          </p:cNvPr>
          <p:cNvPicPr>
            <a:picLocks noChangeAspect="1"/>
          </p:cNvPicPr>
          <p:nvPr/>
        </p:nvPicPr>
        <p:blipFill>
          <a:blip r:embed="rId3"/>
          <a:stretch>
            <a:fillRect/>
          </a:stretch>
        </p:blipFill>
        <p:spPr>
          <a:xfrm>
            <a:off x="457200" y="1371600"/>
            <a:ext cx="8686800" cy="2667000"/>
          </a:xfrm>
          <a:prstGeom prst="rect">
            <a:avLst/>
          </a:prstGeom>
        </p:spPr>
      </p:pic>
      <p:sp>
        <p:nvSpPr>
          <p:cNvPr id="10" name="Titre 1">
            <a:extLst>
              <a:ext uri="{FF2B5EF4-FFF2-40B4-BE49-F238E27FC236}">
                <a16:creationId xmlns:a16="http://schemas.microsoft.com/office/drawing/2014/main" id="{1E776F14-082F-5945-B7B9-23A93080FA8D}"/>
              </a:ext>
            </a:extLst>
          </p:cNvPr>
          <p:cNvSpPr>
            <a:spLocks noGrp="1"/>
          </p:cNvSpPr>
          <p:nvPr>
            <p:ph type="title"/>
          </p:nvPr>
        </p:nvSpPr>
        <p:spPr>
          <a:xfrm>
            <a:off x="1524000" y="-11723"/>
            <a:ext cx="6589199" cy="1280890"/>
          </a:xfrm>
        </p:spPr>
        <p:txBody>
          <a:bodyPr>
            <a:normAutofit fontScale="90000"/>
          </a:bodyPr>
          <a:lstStyle/>
          <a:p>
            <a:pPr lvl="1" algn="ctr">
              <a:defRPr/>
            </a:pPr>
            <a:r>
              <a:rPr lang="fr-FR" sz="2400" b="1" u="sng" dirty="0">
                <a:solidFill>
                  <a:srgbClr val="000000"/>
                </a:solidFill>
                <a:effectLst/>
                <a:latin typeface="Times New Roman"/>
                <a:cs typeface="Times New Roman"/>
              </a:rPr>
              <a:t>LA MISSION 8°  RECOUVRE </a:t>
            </a:r>
            <a:br>
              <a:rPr lang="fr-FR" sz="2400" b="1" u="sng" dirty="0">
                <a:solidFill>
                  <a:srgbClr val="000000"/>
                </a:solidFill>
                <a:effectLst/>
                <a:latin typeface="Times New Roman"/>
                <a:cs typeface="Times New Roman"/>
              </a:rPr>
            </a:br>
            <a:r>
              <a:rPr lang="fr-FR" sz="2400" dirty="0">
                <a:solidFill>
                  <a:srgbClr val="000000"/>
                </a:solidFill>
                <a:effectLst/>
                <a:latin typeface="Times New Roman"/>
                <a:cs typeface="Times New Roman"/>
              </a:rPr>
              <a:t> La protection et la restauration des sites, </a:t>
            </a:r>
            <a:br>
              <a:rPr lang="fr-FR" sz="2400" dirty="0">
                <a:solidFill>
                  <a:srgbClr val="000000"/>
                </a:solidFill>
                <a:effectLst/>
                <a:latin typeface="Times New Roman"/>
                <a:cs typeface="Times New Roman"/>
              </a:rPr>
            </a:br>
            <a:r>
              <a:rPr lang="fr-FR" sz="2400" dirty="0">
                <a:solidFill>
                  <a:srgbClr val="000000"/>
                </a:solidFill>
                <a:effectLst/>
                <a:latin typeface="Times New Roman"/>
                <a:cs typeface="Times New Roman"/>
              </a:rPr>
              <a:t>des écosystèmes aquatiques et des zones humides </a:t>
            </a:r>
            <a:br>
              <a:rPr lang="fr-FR" sz="2400" dirty="0">
                <a:solidFill>
                  <a:srgbClr val="000000"/>
                </a:solidFill>
                <a:effectLst/>
                <a:latin typeface="Times New Roman"/>
                <a:cs typeface="Times New Roman"/>
              </a:rPr>
            </a:br>
            <a:r>
              <a:rPr lang="fr-FR" sz="2400" dirty="0">
                <a:solidFill>
                  <a:srgbClr val="000000"/>
                </a:solidFill>
                <a:effectLst/>
                <a:latin typeface="Times New Roman"/>
                <a:cs typeface="Times New Roman"/>
              </a:rPr>
              <a:t>ainsi que des formations boisées riveraines </a:t>
            </a:r>
            <a:br>
              <a:rPr lang="fr-FR" sz="2400" dirty="0">
                <a:solidFill>
                  <a:srgbClr val="000000"/>
                </a:solidFill>
                <a:effectLst/>
                <a:latin typeface="Times New Roman"/>
                <a:cs typeface="Times New Roman"/>
              </a:rPr>
            </a:br>
            <a:endParaRPr lang="fr-FR" dirty="0">
              <a:solidFill>
                <a:srgbClr val="000000"/>
              </a:solidFill>
            </a:endParaRPr>
          </a:p>
        </p:txBody>
      </p:sp>
      <p:sp>
        <p:nvSpPr>
          <p:cNvPr id="11" name="Espace réservé du contenu 2">
            <a:extLst>
              <a:ext uri="{FF2B5EF4-FFF2-40B4-BE49-F238E27FC236}">
                <a16:creationId xmlns:a16="http://schemas.microsoft.com/office/drawing/2014/main" id="{42743E06-54BC-4D4C-86E2-75F93BA5DD86}"/>
              </a:ext>
            </a:extLst>
          </p:cNvPr>
          <p:cNvSpPr>
            <a:spLocks noGrp="1"/>
          </p:cNvSpPr>
          <p:nvPr>
            <p:ph idx="1"/>
          </p:nvPr>
        </p:nvSpPr>
        <p:spPr>
          <a:xfrm>
            <a:off x="990600" y="4038600"/>
            <a:ext cx="7772401" cy="2725593"/>
          </a:xfrm>
        </p:spPr>
        <p:txBody>
          <a:bodyPr>
            <a:normAutofit/>
          </a:bodyPr>
          <a:lstStyle/>
          <a:p>
            <a:pPr algn="just"/>
            <a:r>
              <a:rPr lang="fr-FR" sz="2800" dirty="0">
                <a:latin typeface="Times New Roman" panose="02020603050405020304" pitchFamily="18" charset="0"/>
                <a:cs typeface="Times New Roman" panose="02020603050405020304" pitchFamily="18" charset="0"/>
              </a:rPr>
              <a:t>Le bon état des cours d’eau est celui qui permet de réunir les conditions nécessaires à la vie et à la libre circulation des espèces et des sédiments et à la régulation autonome des régimes hydrologiques (crues, débits minimums d’étiage, échanges avec les nappes...). </a:t>
            </a:r>
          </a:p>
          <a:p>
            <a:pPr algn="just"/>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26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0"/>
            <a:ext cx="8763000" cy="1646237"/>
          </a:xfrm>
        </p:spPr>
        <p:txBody>
          <a:bodyPr>
            <a:normAutofit fontScale="90000"/>
          </a:bodyPr>
          <a:lstStyle/>
          <a:p>
            <a:pPr lvl="1" algn="ctr">
              <a:defRPr/>
            </a:pPr>
            <a:r>
              <a:rPr lang="fr-FR" sz="2400" b="1" u="sng">
                <a:solidFill>
                  <a:srgbClr val="000000"/>
                </a:solidFill>
                <a:effectLst/>
                <a:latin typeface="Times New Roman"/>
                <a:cs typeface="Times New Roman"/>
              </a:rPr>
              <a:t>LA MISSION 8°  RECOUVRE </a:t>
            </a:r>
            <a:br>
              <a:rPr lang="fr-FR" sz="2400" b="1" u="sng">
                <a:solidFill>
                  <a:srgbClr val="000000"/>
                </a:solidFill>
                <a:effectLst/>
                <a:latin typeface="Times New Roman"/>
                <a:cs typeface="Times New Roman"/>
              </a:rPr>
            </a:br>
            <a:r>
              <a:rPr lang="fr-FR" sz="2400">
                <a:solidFill>
                  <a:srgbClr val="000000"/>
                </a:solidFill>
                <a:effectLst/>
                <a:latin typeface="Times New Roman"/>
                <a:cs typeface="Times New Roman"/>
              </a:rPr>
              <a:t> La protection et la restauration des sites, </a:t>
            </a:r>
            <a:br>
              <a:rPr lang="fr-FR" sz="2400">
                <a:solidFill>
                  <a:srgbClr val="000000"/>
                </a:solidFill>
                <a:effectLst/>
                <a:latin typeface="Times New Roman"/>
                <a:cs typeface="Times New Roman"/>
              </a:rPr>
            </a:br>
            <a:r>
              <a:rPr lang="fr-FR" sz="2400">
                <a:solidFill>
                  <a:srgbClr val="000000"/>
                </a:solidFill>
                <a:effectLst/>
                <a:latin typeface="Times New Roman"/>
                <a:cs typeface="Times New Roman"/>
              </a:rPr>
              <a:t>des écosystèmes aquatiques et des zones humides </a:t>
            </a:r>
            <a:br>
              <a:rPr lang="fr-FR" sz="2400">
                <a:solidFill>
                  <a:srgbClr val="000000"/>
                </a:solidFill>
                <a:effectLst/>
                <a:latin typeface="Times New Roman"/>
                <a:cs typeface="Times New Roman"/>
              </a:rPr>
            </a:br>
            <a:r>
              <a:rPr lang="fr-FR" sz="2400">
                <a:solidFill>
                  <a:srgbClr val="000000"/>
                </a:solidFill>
                <a:effectLst/>
                <a:latin typeface="Times New Roman"/>
                <a:cs typeface="Times New Roman"/>
              </a:rPr>
              <a:t>ainsi que des formations boisées riveraines </a:t>
            </a:r>
            <a:br>
              <a:rPr lang="fr-FR" sz="2400">
                <a:solidFill>
                  <a:srgbClr val="000000"/>
                </a:solidFill>
                <a:effectLst/>
                <a:latin typeface="Times New Roman"/>
                <a:cs typeface="Times New Roman"/>
              </a:rPr>
            </a:br>
            <a:endParaRPr lang="fr-FR">
              <a:solidFill>
                <a:srgbClr val="000000"/>
              </a:solidFill>
            </a:endParaRPr>
          </a:p>
        </p:txBody>
      </p:sp>
      <p:pic>
        <p:nvPicPr>
          <p:cNvPr id="53250" name="Image 4" descr="Capture d’écran 2018-10-17 à 16.28.5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1288"/>
            <a:ext cx="9144000" cy="558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375"/>
            <a:ext cx="8229600" cy="1139825"/>
          </a:xfrm>
        </p:spPr>
        <p:txBody>
          <a:bodyPr/>
          <a:lstStyle/>
          <a:p>
            <a:pPr algn="ctr">
              <a:defRPr/>
            </a:pPr>
            <a:r>
              <a:rPr lang="fr-FR" b="1" u="sng">
                <a:solidFill>
                  <a:srgbClr val="000000"/>
                </a:solidFill>
                <a:effectLst/>
                <a:latin typeface="Times New Roman"/>
                <a:cs typeface="Times New Roman"/>
              </a:rPr>
              <a:t>A RETENIR DU B°)</a:t>
            </a:r>
            <a:endParaRPr lang="fr-FR">
              <a:solidFill>
                <a:srgbClr val="000000"/>
              </a:solidFill>
            </a:endParaRPr>
          </a:p>
        </p:txBody>
      </p:sp>
      <p:sp>
        <p:nvSpPr>
          <p:cNvPr id="3" name="Espace réservé du contenu 2"/>
          <p:cNvSpPr>
            <a:spLocks noGrp="1"/>
          </p:cNvSpPr>
          <p:nvPr>
            <p:ph idx="1"/>
          </p:nvPr>
        </p:nvSpPr>
        <p:spPr>
          <a:xfrm>
            <a:off x="1066800" y="1219200"/>
            <a:ext cx="7924800" cy="5257800"/>
          </a:xfrm>
        </p:spPr>
        <p:txBody>
          <a:bodyPr>
            <a:noAutofit/>
          </a:bodyPr>
          <a:lstStyle/>
          <a:p>
            <a:pPr marL="400050" lvl="1" indent="0" algn="just">
              <a:spcBef>
                <a:spcPts val="1600"/>
              </a:spcBef>
              <a:buFont typeface="Wingdings" charset="0"/>
              <a:buNone/>
              <a:defRPr/>
            </a:pPr>
            <a:r>
              <a:rPr lang="fr-FR" sz="2400" b="1" dirty="0">
                <a:solidFill>
                  <a:srgbClr val="000000"/>
                </a:solidFill>
                <a:effectLst/>
                <a:latin typeface="Times New Roman"/>
                <a:cs typeface="Times New Roman"/>
              </a:rPr>
              <a:t>La GEMAPI </a:t>
            </a:r>
          </a:p>
          <a:p>
            <a:pPr marL="857250" lvl="1" indent="-457200" algn="just">
              <a:spcBef>
                <a:spcPts val="1600"/>
              </a:spcBef>
              <a:buFontTx/>
              <a:buChar char="-"/>
              <a:defRPr/>
            </a:pPr>
            <a:r>
              <a:rPr lang="fr-FR" sz="2400" dirty="0">
                <a:solidFill>
                  <a:srgbClr val="000000"/>
                </a:solidFill>
                <a:effectLst/>
                <a:latin typeface="Times New Roman"/>
                <a:cs typeface="Times New Roman"/>
              </a:rPr>
              <a:t>Recouvre des missions définies au code de l’environnement =&gt; Une compétence ciblée, affectée</a:t>
            </a:r>
            <a:r>
              <a:rPr lang="fr-FR" sz="2400" dirty="0">
                <a:solidFill>
                  <a:srgbClr val="000000"/>
                </a:solidFill>
                <a:latin typeface="Times New Roman"/>
                <a:cs typeface="Times New Roman"/>
              </a:rPr>
              <a:t>, avec une adaptation au cas par cas.</a:t>
            </a:r>
            <a:endParaRPr lang="fr-FR" sz="2400" dirty="0">
              <a:solidFill>
                <a:srgbClr val="000000"/>
              </a:solidFill>
              <a:effectLst/>
              <a:latin typeface="Times New Roman"/>
              <a:cs typeface="Times New Roman"/>
            </a:endParaRPr>
          </a:p>
          <a:p>
            <a:pPr marL="857250" lvl="1" indent="-457200" algn="just">
              <a:spcBef>
                <a:spcPts val="1600"/>
              </a:spcBef>
              <a:buFontTx/>
              <a:buChar char="-"/>
              <a:defRPr/>
            </a:pPr>
            <a:r>
              <a:rPr lang="fr-FR" sz="2400" dirty="0">
                <a:solidFill>
                  <a:srgbClr val="000000"/>
                </a:solidFill>
                <a:effectLst/>
                <a:latin typeface="Times New Roman"/>
                <a:cs typeface="Times New Roman"/>
              </a:rPr>
              <a:t>Permet, pour prévenir les inondations, la création d’ouvrage de protection, la gestion et l’utilisation d’ouvrages, d’infrastructures n’ayant pas initialement cette vocation.</a:t>
            </a:r>
          </a:p>
          <a:p>
            <a:pPr marL="857250" lvl="1" indent="-457200" algn="just">
              <a:spcBef>
                <a:spcPts val="1600"/>
              </a:spcBef>
              <a:buFontTx/>
              <a:buChar char="-"/>
              <a:defRPr/>
            </a:pPr>
            <a:r>
              <a:rPr lang="fr-FR" sz="2400" dirty="0">
                <a:solidFill>
                  <a:srgbClr val="000000"/>
                </a:solidFill>
                <a:latin typeface="Times New Roman"/>
                <a:cs typeface="Times New Roman"/>
              </a:rPr>
              <a:t>Doit s’appliquer sur des périmètres pertinents (bassins versants,</a:t>
            </a:r>
            <a:r>
              <a:rPr lang="mr-IN" sz="2400" dirty="0">
                <a:solidFill>
                  <a:srgbClr val="000000"/>
                </a:solidFill>
                <a:latin typeface="Times New Roman"/>
                <a:cs typeface="Times New Roman"/>
              </a:rPr>
              <a:t>…</a:t>
            </a:r>
            <a:r>
              <a:rPr lang="fr-FR" sz="2400" dirty="0">
                <a:solidFill>
                  <a:srgbClr val="000000"/>
                </a:solidFill>
                <a:latin typeface="Times New Roman"/>
                <a:cs typeface="Times New Roman"/>
              </a:rPr>
              <a:t>) =&gt; </a:t>
            </a:r>
            <a:r>
              <a:rPr lang="fr-FR" sz="2400" dirty="0">
                <a:solidFill>
                  <a:srgbClr val="000000"/>
                </a:solidFill>
                <a:latin typeface="Times New Roman" charset="0"/>
                <a:ea typeface="ＭＳ Ｐゴシック" charset="0"/>
                <a:cs typeface="Times New Roman" charset="0"/>
              </a:rPr>
              <a:t>le regroupement des EPCI permet la gouvernance des systèmes d’endiguement (ou la mise à disposition de l’ouvrage) à l’échelle adaptée</a:t>
            </a:r>
            <a:endParaRPr lang="fr-FR" sz="2400" b="1" dirty="0">
              <a:solidFill>
                <a:srgbClr val="000000"/>
              </a:solidFill>
              <a:latin typeface="Times New Roman"/>
              <a:cs typeface="Times New Roman"/>
            </a:endParaRPr>
          </a:p>
          <a:p>
            <a:pPr marL="857250" lvl="1" indent="-457200" algn="just">
              <a:buFontTx/>
              <a:buChar char="-"/>
              <a:defRPr/>
            </a:pPr>
            <a:endParaRPr lang="fr-FR" sz="2400" b="1" dirty="0">
              <a:solidFill>
                <a:srgbClr val="000000"/>
              </a:solidFill>
              <a:effectLst/>
              <a:latin typeface="Times New Roman"/>
              <a:cs typeface="Times New Roman"/>
            </a:endParaRPr>
          </a:p>
          <a:p>
            <a:pPr marL="400050" lvl="1" indent="0" algn="just">
              <a:buFont typeface="Wingdings" charset="0"/>
              <a:buNone/>
              <a:defRPr/>
            </a:pPr>
            <a:endParaRPr lang="fr-FR" sz="2400" b="1" dirty="0">
              <a:solidFill>
                <a:srgbClr val="000000"/>
              </a:solidFill>
              <a:effectLst/>
              <a:latin typeface="Times New Roman"/>
              <a:cs typeface="Times New Roman"/>
            </a:endParaRPr>
          </a:p>
          <a:p>
            <a:pPr marL="685800" lvl="1" algn="just">
              <a:buFont typeface="Wingdings" charset="2"/>
              <a:buChar char="ü"/>
              <a:defRPr/>
            </a:pPr>
            <a:endParaRPr lang="fr-FR" sz="2400" b="1" dirty="0">
              <a:solidFill>
                <a:srgbClr val="000000"/>
              </a:solidFill>
              <a:effectLst/>
              <a:latin typeface="Times New Roman"/>
              <a:cs typeface="Times New Roman"/>
            </a:endParaRPr>
          </a:p>
          <a:p>
            <a:pPr marL="685800" lvl="1" algn="just">
              <a:buFont typeface="Wingdings" charset="2"/>
              <a:buChar char="ü"/>
              <a:defRPr/>
            </a:pPr>
            <a:endParaRPr lang="fr-FR" sz="2400" b="1" dirty="0">
              <a:solidFill>
                <a:srgbClr val="000000"/>
              </a:solidFill>
              <a:effectLst/>
              <a:latin typeface="Times New Roman"/>
              <a:cs typeface="Times New Roman"/>
            </a:endParaRPr>
          </a:p>
          <a:p>
            <a:pPr marL="0" indent="0">
              <a:buFont typeface="Wingdings" charset="0"/>
              <a:buNone/>
              <a:defRPr/>
            </a:pPr>
            <a:endParaRPr lang="fr-FR" sz="24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7800" y="152400"/>
            <a:ext cx="7315200" cy="1524000"/>
          </a:xfrm>
        </p:spPr>
        <p:txBody>
          <a:bodyPr>
            <a:normAutofit fontScale="90000"/>
          </a:bodyPr>
          <a:lstStyle/>
          <a:p>
            <a:pPr eaLnBrk="1" hangingPunct="1">
              <a:defRPr/>
            </a:pPr>
            <a:r>
              <a:rPr lang="fr-FR" sz="40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br>
              <a:rPr lang="fr-FR" sz="40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b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endParaRPr lang="fr-FR" sz="3200">
              <a:solidFill>
                <a:srgbClr val="000000"/>
              </a:solidFill>
            </a:endParaRPr>
          </a:p>
        </p:txBody>
      </p:sp>
      <p:sp>
        <p:nvSpPr>
          <p:cNvPr id="3" name="Espace réservé du contenu 2"/>
          <p:cNvSpPr>
            <a:spLocks noGrp="1"/>
          </p:cNvSpPr>
          <p:nvPr>
            <p:ph idx="1"/>
          </p:nvPr>
        </p:nvSpPr>
        <p:spPr>
          <a:xfrm>
            <a:off x="1143000" y="1981200"/>
            <a:ext cx="8077200" cy="4343400"/>
          </a:xfrm>
        </p:spPr>
        <p:txBody>
          <a:bodyPr>
            <a:normAutofit/>
          </a:bodyPr>
          <a:lstStyle/>
          <a:p>
            <a:pPr marL="541338" indent="-541338">
              <a:lnSpc>
                <a:spcPct val="80000"/>
              </a:lnSpc>
              <a:buFont typeface="Wingdings" charset="0"/>
              <a:buNone/>
            </a:pPr>
            <a:r>
              <a:rPr lang="fr-FR" sz="2800" b="1" u="sng">
                <a:solidFill>
                  <a:srgbClr val="000000"/>
                </a:solidFill>
                <a:latin typeface="Times New Roman" charset="0"/>
                <a:ea typeface="ＭＳ Ｐゴシック" charset="0"/>
                <a:cs typeface="Times New Roman" charset="0"/>
              </a:rPr>
              <a:t>A°)  LA GEMAPI =&gt; Origine et raison d’être</a:t>
            </a:r>
          </a:p>
          <a:p>
            <a:pPr marL="541338" indent="-541338">
              <a:lnSpc>
                <a:spcPct val="80000"/>
              </a:lnSpc>
              <a:buFont typeface="Wingdings" charset="0"/>
              <a:buNone/>
            </a:pPr>
            <a:endParaRPr lang="fr-FR" sz="28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endParaRPr lang="fr-FR" sz="28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r>
              <a:rPr lang="fr-FR" sz="2800" b="1" u="sng">
                <a:solidFill>
                  <a:srgbClr val="000000"/>
                </a:solidFill>
                <a:latin typeface="Times New Roman" charset="0"/>
                <a:ea typeface="ＭＳ Ｐゴシック" charset="0"/>
                <a:cs typeface="Times New Roman" charset="0"/>
              </a:rPr>
              <a:t>B°) LA GEMAPI =&gt; Pour quelles missions</a:t>
            </a:r>
          </a:p>
          <a:p>
            <a:pPr marL="541338" indent="-541338">
              <a:lnSpc>
                <a:spcPct val="80000"/>
              </a:lnSpc>
              <a:buFont typeface="Wingdings" charset="0"/>
              <a:buNone/>
            </a:pPr>
            <a:endParaRPr lang="fr-FR" sz="28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endParaRPr lang="fr-FR" sz="28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r>
              <a:rPr lang="fr-FR" sz="2800" b="1" u="sng">
                <a:solidFill>
                  <a:srgbClr val="000000"/>
                </a:solidFill>
                <a:latin typeface="Times New Roman" charset="0"/>
                <a:ea typeface="ＭＳ Ｐゴシック" charset="0"/>
                <a:cs typeface="Times New Roman" charset="0"/>
              </a:rPr>
              <a:t>C°) LA GEMAPI =&gt; Sa mise en œuvre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228600"/>
            <a:ext cx="8229600" cy="788987"/>
          </a:xfrm>
        </p:spPr>
        <p:txBody>
          <a:bodyPr/>
          <a:lstStyle/>
          <a:p>
            <a:pPr marL="541338" indent="-541338">
              <a:lnSpc>
                <a:spcPct val="80000"/>
              </a:lnSpc>
              <a:defRPr/>
            </a:pPr>
            <a:r>
              <a:rPr lang="fr-FR" b="1" u="sng">
                <a:solidFill>
                  <a:srgbClr val="000000"/>
                </a:solidFill>
                <a:latin typeface="Times New Roman" charset="0"/>
                <a:ea typeface="ＭＳ Ｐゴシック" charset="0"/>
                <a:cs typeface="Times New Roman" charset="0"/>
              </a:rPr>
              <a:t>C°) LA GEMAPI =&gt; Sa mise en œuvre </a:t>
            </a:r>
          </a:p>
        </p:txBody>
      </p:sp>
      <p:sp>
        <p:nvSpPr>
          <p:cNvPr id="3" name="Espace réservé du contenu 2"/>
          <p:cNvSpPr>
            <a:spLocks noGrp="1"/>
          </p:cNvSpPr>
          <p:nvPr>
            <p:ph idx="1"/>
          </p:nvPr>
        </p:nvSpPr>
        <p:spPr>
          <a:xfrm>
            <a:off x="1524000" y="1447800"/>
            <a:ext cx="7391400" cy="4495800"/>
          </a:xfrm>
        </p:spPr>
        <p:txBody>
          <a:bodyPr>
            <a:normAutofit/>
          </a:bodyPr>
          <a:lstStyle/>
          <a:p>
            <a:pPr marL="0" indent="0" algn="just">
              <a:buFont typeface="Wingdings" charset="0"/>
              <a:buNone/>
            </a:pPr>
            <a:r>
              <a:rPr lang="fr-FR" sz="2800" dirty="0">
                <a:solidFill>
                  <a:srgbClr val="000000"/>
                </a:solidFill>
                <a:latin typeface="Times New Roman" charset="0"/>
                <a:ea typeface="ＭＳ Ｐゴシック" charset="0"/>
                <a:cs typeface="Times New Roman" charset="0"/>
              </a:rPr>
              <a:t>Pour le pilotage et la mise en œuvre de la GEMAPI donc pour déterminer les travaux à entreprendre</a:t>
            </a:r>
            <a:r>
              <a:rPr lang="fr-FR" sz="2800" b="1" dirty="0">
                <a:solidFill>
                  <a:srgbClr val="000000"/>
                </a:solidFill>
                <a:latin typeface="Times New Roman" charset="0"/>
                <a:ea typeface="ＭＳ Ｐゴシック" charset="0"/>
                <a:cs typeface="Times New Roman" charset="0"/>
              </a:rPr>
              <a:t>, </a:t>
            </a:r>
            <a:r>
              <a:rPr lang="fr-FR" sz="2800" dirty="0">
                <a:solidFill>
                  <a:srgbClr val="000000"/>
                </a:solidFill>
                <a:effectLst/>
                <a:latin typeface="Times New Roman" charset="0"/>
                <a:ea typeface="ＭＳ Ｐゴシック" charset="0"/>
                <a:cs typeface="Times New Roman" charset="0"/>
              </a:rPr>
              <a:t>les EPCI-FP doivent </a:t>
            </a:r>
            <a:r>
              <a:rPr lang="fr-FR" sz="2800" dirty="0">
                <a:solidFill>
                  <a:srgbClr val="000000"/>
                </a:solidFill>
                <a:latin typeface="Times New Roman" charset="0"/>
                <a:ea typeface="ＭＳ Ｐゴシック" charset="0"/>
                <a:cs typeface="Times New Roman" charset="0"/>
              </a:rPr>
              <a:t>préalablement </a:t>
            </a:r>
            <a:r>
              <a:rPr lang="fr-FR" sz="2800" dirty="0">
                <a:solidFill>
                  <a:srgbClr val="000000"/>
                </a:solidFill>
                <a:effectLst/>
                <a:latin typeface="Times New Roman" charset="0"/>
                <a:ea typeface="ＭＳ Ｐゴシック" charset="0"/>
                <a:cs typeface="Times New Roman" charset="0"/>
              </a:rPr>
              <a:t>dégager et identifier les choix stratégiques à opérer</a:t>
            </a:r>
            <a:endParaRPr lang="fr-FR" sz="2800" b="1" dirty="0">
              <a:solidFill>
                <a:srgbClr val="000000"/>
              </a:solidFill>
              <a:effectLst/>
              <a:latin typeface="Times New Roman" charset="0"/>
              <a:ea typeface="ＭＳ Ｐゴシック" charset="0"/>
              <a:cs typeface="Times New Roman" charset="0"/>
            </a:endParaRPr>
          </a:p>
          <a:p>
            <a:pPr marL="0" indent="0" algn="just">
              <a:buFont typeface="Wingdings" charset="0"/>
              <a:buNone/>
            </a:pPr>
            <a:endParaRPr lang="fr-FR" sz="1400" b="1" dirty="0">
              <a:solidFill>
                <a:srgbClr val="000000"/>
              </a:solidFill>
              <a:effectLst/>
              <a:latin typeface="Times New Roman" charset="0"/>
              <a:ea typeface="ＭＳ Ｐゴシック" charset="0"/>
              <a:cs typeface="Times New Roman" charset="0"/>
            </a:endParaRPr>
          </a:p>
          <a:p>
            <a:pPr marL="0" indent="0" algn="just">
              <a:spcBef>
                <a:spcPts val="0"/>
              </a:spcBef>
              <a:buNone/>
            </a:pPr>
            <a:r>
              <a:rPr lang="fr-FR" sz="2800" dirty="0">
                <a:solidFill>
                  <a:srgbClr val="000000"/>
                </a:solidFill>
                <a:latin typeface="Times New Roman"/>
                <a:cs typeface="Times New Roman"/>
              </a:rPr>
              <a:t>Puis</a:t>
            </a:r>
            <a:r>
              <a:rPr lang="fr-FR" sz="2800" dirty="0">
                <a:solidFill>
                  <a:srgbClr val="000000"/>
                </a:solidFill>
                <a:effectLst/>
                <a:latin typeface="Times New Roman"/>
                <a:cs typeface="Times New Roman"/>
              </a:rPr>
              <a:t> pour exercer cette compétence GEMAPI, </a:t>
            </a:r>
          </a:p>
          <a:p>
            <a:pPr marL="0" indent="0" algn="just">
              <a:spcBef>
                <a:spcPts val="0"/>
              </a:spcBef>
              <a:buNone/>
            </a:pPr>
            <a:r>
              <a:rPr lang="fr-FR" sz="2800" b="1" dirty="0">
                <a:solidFill>
                  <a:srgbClr val="000000"/>
                </a:solidFill>
                <a:latin typeface="Times New Roman"/>
                <a:cs typeface="Times New Roman"/>
              </a:rPr>
              <a:t>la structure en charge de la GEMAPI </a:t>
            </a:r>
            <a:r>
              <a:rPr lang="fr-FR" sz="2800" dirty="0">
                <a:solidFill>
                  <a:srgbClr val="000000"/>
                </a:solidFill>
                <a:latin typeface="Times New Roman"/>
                <a:cs typeface="Times New Roman"/>
              </a:rPr>
              <a:t>dispose </a:t>
            </a:r>
            <a:r>
              <a:rPr lang="fr-FR" sz="2800" b="1" dirty="0">
                <a:solidFill>
                  <a:srgbClr val="000000"/>
                </a:solidFill>
                <a:latin typeface="Times New Roman"/>
                <a:cs typeface="Times New Roman"/>
              </a:rPr>
              <a:t>d’</a:t>
            </a:r>
            <a:r>
              <a:rPr lang="fr-FR" sz="2800" b="1" dirty="0">
                <a:solidFill>
                  <a:srgbClr val="000000"/>
                </a:solidFill>
                <a:effectLst/>
                <a:latin typeface="Times New Roman"/>
                <a:cs typeface="Times New Roman"/>
              </a:rPr>
              <a:t>outils juridiques et financiers.</a:t>
            </a:r>
            <a:endParaRPr lang="fr-FR" sz="2800" b="1" dirty="0">
              <a:solidFill>
                <a:srgbClr val="000000"/>
              </a:solidFill>
              <a:effectLst/>
              <a:latin typeface="Times New Roman" charset="0"/>
              <a:ea typeface="ＭＳ Ｐゴシック" charset="0"/>
              <a:cs typeface="Times New Roman" charset="0"/>
            </a:endParaRPr>
          </a:p>
          <a:p>
            <a:pPr marL="0" indent="0" algn="just">
              <a:buFont typeface="Wingdings" charset="0"/>
              <a:buNone/>
            </a:pPr>
            <a:endParaRPr lang="fr-FR" sz="2800" b="1" dirty="0">
              <a:solidFill>
                <a:srgbClr val="000000"/>
              </a:solidFill>
              <a:effectLst/>
              <a:latin typeface="Times New Roman" charset="0"/>
              <a:ea typeface="ＭＳ Ｐゴシック" charset="0"/>
              <a:cs typeface="Times New Roman" charset="0"/>
            </a:endParaRPr>
          </a:p>
          <a:p>
            <a:pPr marL="0" indent="0" algn="just"/>
            <a:endParaRPr lang="fr-FR" sz="2800" dirty="0">
              <a:solidFill>
                <a:srgbClr val="000000"/>
              </a:solidFill>
              <a:latin typeface="Times New Roman"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nodeType="clickEffect">
                                  <p:stCondLst>
                                    <p:cond delay="0"/>
                                  </p:stCondLst>
                                  <p:iterate type="lt">
                                    <p:tmPct val="10000"/>
                                  </p:iterate>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5DFE4-11B8-3542-8927-0ADEC916DFFA}"/>
              </a:ext>
            </a:extLst>
          </p:cNvPr>
          <p:cNvSpPr>
            <a:spLocks noGrp="1"/>
          </p:cNvSpPr>
          <p:nvPr>
            <p:ph type="title"/>
          </p:nvPr>
        </p:nvSpPr>
        <p:spPr>
          <a:xfrm>
            <a:off x="609601" y="381000"/>
            <a:ext cx="8762999" cy="762000"/>
          </a:xfrm>
        </p:spPr>
        <p:txBody>
          <a:bodyPr>
            <a:normAutofit/>
          </a:bodyPr>
          <a:lstStyle/>
          <a:p>
            <a:pPr algn="ctr"/>
            <a:r>
              <a:rPr lang="fr-FR" sz="3200" b="1" dirty="0"/>
              <a:t>STRUCTURE EN CHARGE DE LA GEMAPI</a:t>
            </a:r>
          </a:p>
        </p:txBody>
      </p:sp>
      <p:sp>
        <p:nvSpPr>
          <p:cNvPr id="3" name="Espace réservé du contenu 2">
            <a:extLst>
              <a:ext uri="{FF2B5EF4-FFF2-40B4-BE49-F238E27FC236}">
                <a16:creationId xmlns:a16="http://schemas.microsoft.com/office/drawing/2014/main" id="{E9A6B1D9-2AE0-C44E-A6B6-47C44FE3A140}"/>
              </a:ext>
            </a:extLst>
          </p:cNvPr>
          <p:cNvSpPr>
            <a:spLocks noGrp="1"/>
          </p:cNvSpPr>
          <p:nvPr>
            <p:ph idx="1"/>
          </p:nvPr>
        </p:nvSpPr>
        <p:spPr>
          <a:xfrm>
            <a:off x="1371600" y="1219200"/>
            <a:ext cx="7543800" cy="4952999"/>
          </a:xfrm>
        </p:spPr>
        <p:txBody>
          <a:bodyPr>
            <a:noAutofit/>
          </a:bodyPr>
          <a:lstStyle/>
          <a:p>
            <a:pPr marL="0" indent="0" algn="just">
              <a:spcBef>
                <a:spcPts val="0"/>
              </a:spcBef>
              <a:buNone/>
            </a:pPr>
            <a:r>
              <a:rPr lang="fr-FR" sz="2800" dirty="0">
                <a:latin typeface="Times New Roman" panose="02020603050405020304" pitchFamily="18" charset="0"/>
                <a:cs typeface="Times New Roman" panose="02020603050405020304" pitchFamily="18" charset="0"/>
              </a:rPr>
              <a:t>les EPCI à FP peuvent déléguer ou transférer tout ou partie de la compétence GEMAPI à certaines structures compétentes :</a:t>
            </a:r>
          </a:p>
          <a:p>
            <a:pPr marL="850900" indent="-271463" algn="just">
              <a:spcBef>
                <a:spcPts val="0"/>
              </a:spcBef>
            </a:pPr>
            <a:r>
              <a:rPr lang="fr-FR" sz="2800" dirty="0">
                <a:latin typeface="Times New Roman" panose="02020603050405020304" pitchFamily="18" charset="0"/>
                <a:cs typeface="Times New Roman" panose="02020603050405020304" pitchFamily="18" charset="0"/>
              </a:rPr>
              <a:t>En droit français, les compétences sont transférables. </a:t>
            </a:r>
          </a:p>
          <a:p>
            <a:pPr marL="579437" indent="0" algn="just">
              <a:spcBef>
                <a:spcPts val="0"/>
              </a:spcBef>
              <a:buNone/>
            </a:pPr>
            <a:endParaRPr lang="fr-FR" sz="1400" dirty="0">
              <a:latin typeface="Times New Roman" panose="02020603050405020304" pitchFamily="18" charset="0"/>
              <a:cs typeface="Times New Roman" panose="02020603050405020304" pitchFamily="18" charset="0"/>
            </a:endParaRPr>
          </a:p>
          <a:p>
            <a:pPr marL="850900" indent="-271463" algn="just">
              <a:spcBef>
                <a:spcPts val="0"/>
              </a:spcBef>
            </a:pPr>
            <a:r>
              <a:rPr lang="fr-FR" sz="2800" dirty="0">
                <a:latin typeface="Times New Roman" panose="02020603050405020304" pitchFamily="18" charset="0"/>
                <a:cs typeface="Times New Roman" panose="02020603050405020304" pitchFamily="18" charset="0"/>
              </a:rPr>
              <a:t>La délégation n’est possible que si une loi le permet. S’agissant de la compétence GEMAPI, la Loi a prévu la possibilité́ de déléguer tout ou partie de cette compétence d’un EPCI à un EPAGE un EPTB </a:t>
            </a:r>
            <a:r>
              <a:rPr lang="fr-FR" sz="2800" b="1" dirty="0">
                <a:latin typeface="Times New Roman" panose="02020603050405020304" pitchFamily="18" charset="0"/>
                <a:cs typeface="Times New Roman" panose="02020603050405020304" pitchFamily="18" charset="0"/>
              </a:rPr>
              <a:t>avec possibilité de déléguer à un syndicat mixte jusqu’au 31/12/2019</a:t>
            </a:r>
            <a:r>
              <a:rPr lang="fr-FR" sz="2800" dirty="0">
                <a:latin typeface="Times New Roman" panose="02020603050405020304" pitchFamily="18" charset="0"/>
                <a:cs typeface="Times New Roman" panose="02020603050405020304" pitchFamily="18" charset="0"/>
              </a:rPr>
              <a:t>.</a:t>
            </a:r>
          </a:p>
          <a:p>
            <a:endParaRPr lang="fr-FR" sz="2800" dirty="0"/>
          </a:p>
        </p:txBody>
      </p:sp>
    </p:spTree>
    <p:extLst>
      <p:ext uri="{BB962C8B-B14F-4D97-AF65-F5344CB8AC3E}">
        <p14:creationId xmlns:p14="http://schemas.microsoft.com/office/powerpoint/2010/main" val="43672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5DFE4-11B8-3542-8927-0ADEC916DFFA}"/>
              </a:ext>
            </a:extLst>
          </p:cNvPr>
          <p:cNvSpPr>
            <a:spLocks noGrp="1"/>
          </p:cNvSpPr>
          <p:nvPr>
            <p:ph type="title"/>
          </p:nvPr>
        </p:nvSpPr>
        <p:spPr>
          <a:xfrm>
            <a:off x="609601" y="228600"/>
            <a:ext cx="8762999" cy="838200"/>
          </a:xfrm>
        </p:spPr>
        <p:txBody>
          <a:bodyPr>
            <a:normAutofit/>
          </a:bodyPr>
          <a:lstStyle/>
          <a:p>
            <a:pPr algn="ctr"/>
            <a:r>
              <a:rPr lang="fr-FR" sz="3200" b="1" dirty="0"/>
              <a:t>STRUCTURE EN CHARGE DE LA GEMAPI</a:t>
            </a:r>
          </a:p>
        </p:txBody>
      </p:sp>
      <p:sp>
        <p:nvSpPr>
          <p:cNvPr id="3" name="Espace réservé du contenu 2">
            <a:extLst>
              <a:ext uri="{FF2B5EF4-FFF2-40B4-BE49-F238E27FC236}">
                <a16:creationId xmlns:a16="http://schemas.microsoft.com/office/drawing/2014/main" id="{E9A6B1D9-2AE0-C44E-A6B6-47C44FE3A140}"/>
              </a:ext>
            </a:extLst>
          </p:cNvPr>
          <p:cNvSpPr>
            <a:spLocks noGrp="1"/>
          </p:cNvSpPr>
          <p:nvPr>
            <p:ph idx="1"/>
          </p:nvPr>
        </p:nvSpPr>
        <p:spPr>
          <a:xfrm>
            <a:off x="228600" y="1143000"/>
            <a:ext cx="8839200" cy="5715000"/>
          </a:xfrm>
        </p:spPr>
        <p:txBody>
          <a:bodyPr>
            <a:noAutofit/>
          </a:bodyPr>
          <a:lstStyle/>
          <a:p>
            <a:pPr marL="0" indent="0" algn="just">
              <a:spcBef>
                <a:spcPts val="0"/>
              </a:spcBef>
              <a:buNone/>
            </a:pPr>
            <a:r>
              <a:rPr lang="fr-FR" sz="2400" dirty="0">
                <a:latin typeface="Times New Roman" panose="02020603050405020304" pitchFamily="18" charset="0"/>
                <a:cs typeface="Times New Roman" panose="02020603050405020304" pitchFamily="18" charset="0"/>
              </a:rPr>
              <a:t>Le transfert a pour conséquence que l’EPCI n’a plus la compétence mais il doit devenir membre du syndicat mixte auquel il l’a transférée. </a:t>
            </a:r>
          </a:p>
          <a:p>
            <a:pPr marL="577850" indent="-355600" algn="just">
              <a:spcBef>
                <a:spcPts val="0"/>
              </a:spcBef>
            </a:pPr>
            <a:r>
              <a:rPr lang="fr-FR" sz="2400" dirty="0">
                <a:latin typeface="Times New Roman" panose="02020603050405020304" pitchFamily="18" charset="0"/>
                <a:cs typeface="Times New Roman" panose="02020603050405020304" pitchFamily="18" charset="0"/>
              </a:rPr>
              <a:t>La structure est donc dessaisie de la compétence et ne supporte plus de responsabilités (</a:t>
            </a:r>
            <a:r>
              <a:rPr lang="fr-FR" sz="2800" dirty="0">
                <a:latin typeface="Times New Roman" panose="02020603050405020304" pitchFamily="18" charset="0"/>
                <a:cs typeface="Times New Roman" panose="02020603050405020304" pitchFamily="18" charset="0"/>
              </a:rPr>
              <a:t>ce</a:t>
            </a:r>
            <a:r>
              <a:rPr lang="fr-FR" sz="2400" dirty="0">
                <a:latin typeface="Times New Roman" panose="02020603050405020304" pitchFamily="18" charset="0"/>
                <a:cs typeface="Times New Roman" panose="02020603050405020304" pitchFamily="18" charset="0"/>
              </a:rPr>
              <a:t> qui est important au regard des ouvrages eux aussi transférés), mais l’EPCI ne se désintéresse pas pour autant de la question puisqu’il participe à la gouvernance en tant que membre du syndicat. </a:t>
            </a:r>
          </a:p>
          <a:p>
            <a:pPr marL="222250" indent="0" algn="just">
              <a:spcBef>
                <a:spcPts val="0"/>
              </a:spcBef>
              <a:buNone/>
            </a:pPr>
            <a:r>
              <a:rPr lang="fr-FR" sz="2400" dirty="0">
                <a:latin typeface="Times New Roman" panose="02020603050405020304" pitchFamily="18" charset="0"/>
                <a:cs typeface="Times New Roman" panose="02020603050405020304" pitchFamily="18" charset="0"/>
              </a:rPr>
              <a:t>Mieux, c’est bien l’ensemble des EPCI qui ont transféré la compétence qui administrent le syndicat mixte. </a:t>
            </a:r>
          </a:p>
          <a:p>
            <a:pPr marL="577850" indent="-355600" algn="just">
              <a:spcBef>
                <a:spcPts val="0"/>
              </a:spcBef>
            </a:pPr>
            <a:r>
              <a:rPr lang="fr-FR" sz="2400" dirty="0">
                <a:latin typeface="Times New Roman" panose="02020603050405020304" pitchFamily="18" charset="0"/>
                <a:cs typeface="Times New Roman" panose="02020603050405020304" pitchFamily="18" charset="0"/>
              </a:rPr>
              <a:t>Enfin, les statuts des syndicats mixtes régissent les modalités de prise de décision et de financement. </a:t>
            </a:r>
          </a:p>
          <a:p>
            <a:pPr marL="577850" indent="-355600" algn="just">
              <a:spcBef>
                <a:spcPts val="0"/>
              </a:spcBef>
            </a:pPr>
            <a:r>
              <a:rPr lang="fr-FR" sz="2400" dirty="0">
                <a:latin typeface="Times New Roman" panose="02020603050405020304" pitchFamily="18" charset="0"/>
                <a:cs typeface="Times New Roman" panose="02020603050405020304" pitchFamily="18" charset="0"/>
              </a:rPr>
              <a:t>Les règles de mutualisation selon le principe de solidarité amont/aval font alors, supporter, sur tous les contribuables représentés, le choix et le financement d’actions d’intérêt général mais ne bénéficiant pas nécessairement à tous</a:t>
            </a:r>
          </a:p>
          <a:p>
            <a:endParaRPr lang="fr-FR" sz="2400" dirty="0"/>
          </a:p>
        </p:txBody>
      </p:sp>
    </p:spTree>
    <p:extLst>
      <p:ext uri="{BB962C8B-B14F-4D97-AF65-F5344CB8AC3E}">
        <p14:creationId xmlns:p14="http://schemas.microsoft.com/office/powerpoint/2010/main" val="2169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5DFE4-11B8-3542-8927-0ADEC916DFFA}"/>
              </a:ext>
            </a:extLst>
          </p:cNvPr>
          <p:cNvSpPr>
            <a:spLocks noGrp="1"/>
          </p:cNvSpPr>
          <p:nvPr>
            <p:ph type="title"/>
          </p:nvPr>
        </p:nvSpPr>
        <p:spPr>
          <a:xfrm>
            <a:off x="609601" y="228600"/>
            <a:ext cx="8762999" cy="609600"/>
          </a:xfrm>
        </p:spPr>
        <p:txBody>
          <a:bodyPr>
            <a:normAutofit/>
          </a:bodyPr>
          <a:lstStyle/>
          <a:p>
            <a:pPr algn="ctr"/>
            <a:r>
              <a:rPr lang="fr-FR" sz="3200" b="1" dirty="0"/>
              <a:t>STRUCTURE EN CHARGE DE LA GEMAPI</a:t>
            </a:r>
          </a:p>
        </p:txBody>
      </p:sp>
      <p:sp>
        <p:nvSpPr>
          <p:cNvPr id="3" name="Espace réservé du contenu 2">
            <a:extLst>
              <a:ext uri="{FF2B5EF4-FFF2-40B4-BE49-F238E27FC236}">
                <a16:creationId xmlns:a16="http://schemas.microsoft.com/office/drawing/2014/main" id="{E9A6B1D9-2AE0-C44E-A6B6-47C44FE3A140}"/>
              </a:ext>
            </a:extLst>
          </p:cNvPr>
          <p:cNvSpPr>
            <a:spLocks noGrp="1"/>
          </p:cNvSpPr>
          <p:nvPr>
            <p:ph idx="1"/>
          </p:nvPr>
        </p:nvSpPr>
        <p:spPr>
          <a:xfrm>
            <a:off x="838200" y="1219200"/>
            <a:ext cx="8305800" cy="5562600"/>
          </a:xfrm>
        </p:spPr>
        <p:txBody>
          <a:bodyPr>
            <a:noAutofit/>
          </a:bodyPr>
          <a:lstStyle/>
          <a:p>
            <a:pPr marL="0" indent="0" algn="just">
              <a:spcBef>
                <a:spcPts val="0"/>
              </a:spcBef>
              <a:buNone/>
            </a:pPr>
            <a:r>
              <a:rPr lang="fr-FR" sz="2400" dirty="0">
                <a:latin typeface="Times New Roman" panose="02020603050405020304" pitchFamily="18" charset="0"/>
                <a:cs typeface="Times New Roman" panose="02020603050405020304" pitchFamily="18" charset="0"/>
              </a:rPr>
              <a:t>La délégation s’appuie elle sur une convention qui définit le service attendu du syndicat mixte sur une période donnée :</a:t>
            </a:r>
          </a:p>
          <a:p>
            <a:pPr algn="just">
              <a:spcBef>
                <a:spcPts val="600"/>
              </a:spcBef>
            </a:pPr>
            <a:r>
              <a:rPr lang="fr-FR" sz="2400" dirty="0">
                <a:latin typeface="Times New Roman" panose="02020603050405020304" pitchFamily="18" charset="0"/>
                <a:cs typeface="Times New Roman" panose="02020603050405020304" pitchFamily="18" charset="0"/>
              </a:rPr>
              <a:t>la délégation est limitée dans le temps et le financement est lié aux actions déléguées. </a:t>
            </a:r>
          </a:p>
          <a:p>
            <a:pPr algn="just">
              <a:spcBef>
                <a:spcPts val="600"/>
              </a:spcBef>
            </a:pPr>
            <a:r>
              <a:rPr lang="fr-FR" sz="2400" dirty="0">
                <a:latin typeface="Times New Roman" panose="02020603050405020304" pitchFamily="18" charset="0"/>
                <a:cs typeface="Times New Roman" panose="02020603050405020304" pitchFamily="18" charset="0"/>
              </a:rPr>
              <a:t>Cette forme méconnait la solidarité́ de bassin en ce sens que l’EPCI "passe commande" de ses besoins et les finance. </a:t>
            </a:r>
          </a:p>
          <a:p>
            <a:pPr algn="just">
              <a:spcBef>
                <a:spcPts val="600"/>
              </a:spcBef>
            </a:pPr>
            <a:r>
              <a:rPr lang="fr-FR" sz="2400" dirty="0">
                <a:latin typeface="Times New Roman" panose="02020603050405020304" pitchFamily="18" charset="0"/>
                <a:cs typeface="Times New Roman" panose="02020603050405020304" pitchFamily="18" charset="0"/>
              </a:rPr>
              <a:t>Le syndicat mixte est ainsi positionné en prestataire de service. </a:t>
            </a:r>
          </a:p>
          <a:p>
            <a:pPr algn="just">
              <a:spcBef>
                <a:spcPts val="600"/>
              </a:spcBef>
            </a:pPr>
            <a:r>
              <a:rPr lang="fr-FR" sz="2400" dirty="0">
                <a:latin typeface="Times New Roman" panose="02020603050405020304" pitchFamily="18" charset="0"/>
                <a:cs typeface="Times New Roman" panose="02020603050405020304" pitchFamily="18" charset="0"/>
              </a:rPr>
              <a:t>De plus, l’EPCI conserve la responsabilité liée à la compétence, notamment les responsabilités sur la sécurité des ouvrages</a:t>
            </a:r>
          </a:p>
          <a:p>
            <a:pPr algn="just">
              <a:spcBef>
                <a:spcPts val="600"/>
              </a:spcBef>
            </a:pPr>
            <a:r>
              <a:rPr lang="fr-FR" sz="2400" dirty="0">
                <a:latin typeface="Times New Roman" panose="02020603050405020304" pitchFamily="18" charset="0"/>
                <a:cs typeface="Times New Roman" panose="02020603050405020304" pitchFamily="18" charset="0"/>
              </a:rPr>
              <a:t>Si certains EPCI peuvent être tentés par la délégation pour conserver la maitrise de la compétence, force est de constater qu’ils se privent des bienfaits de la mutualisation (lissage des coûts, participation proportionnée aux frais de fonctionnement).</a:t>
            </a:r>
          </a:p>
          <a:p>
            <a:pPr algn="just">
              <a:spcBef>
                <a:spcPts val="0"/>
              </a:spcBef>
            </a:pPr>
            <a:endParaRPr lang="fr-FR" sz="2400" dirty="0"/>
          </a:p>
        </p:txBody>
      </p:sp>
    </p:spTree>
    <p:extLst>
      <p:ext uri="{BB962C8B-B14F-4D97-AF65-F5344CB8AC3E}">
        <p14:creationId xmlns:p14="http://schemas.microsoft.com/office/powerpoint/2010/main" val="28249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685800" y="3175"/>
            <a:ext cx="8610600" cy="1139825"/>
          </a:xfrm>
        </p:spPr>
        <p:txBody>
          <a:bodyPr>
            <a:normAutofit/>
          </a:bodyPr>
          <a:lstStyle/>
          <a:p>
            <a:pPr marL="541338" indent="-541338" algn="ctr">
              <a:lnSpc>
                <a:spcPct val="110000"/>
              </a:lnSpc>
              <a:defRPr/>
            </a:pPr>
            <a:r>
              <a:rPr lang="fr-FR" sz="3100" b="1" dirty="0">
                <a:solidFill>
                  <a:srgbClr val="000000"/>
                </a:solidFill>
                <a:effectLst/>
                <a:latin typeface="Times New Roman"/>
                <a:cs typeface="Times New Roman"/>
              </a:rPr>
              <a:t>LES OUTILS JURIDIQUES </a:t>
            </a:r>
            <a:br>
              <a:rPr lang="fr-FR" sz="3100" dirty="0">
                <a:solidFill>
                  <a:srgbClr val="000000"/>
                </a:solidFill>
                <a:effectLst/>
                <a:latin typeface="Times New Roman"/>
                <a:cs typeface="Times New Roman"/>
              </a:rPr>
            </a:br>
            <a:r>
              <a:rPr lang="fr-FR" sz="3100" dirty="0">
                <a:solidFill>
                  <a:srgbClr val="000000"/>
                </a:solidFill>
                <a:effectLst/>
                <a:latin typeface="Times New Roman"/>
                <a:cs typeface="Times New Roman"/>
              </a:rPr>
              <a:t>POUR LA MISE EN ŒUVRE DE LA GEMAPI </a:t>
            </a:r>
          </a:p>
        </p:txBody>
      </p:sp>
      <p:sp>
        <p:nvSpPr>
          <p:cNvPr id="2" name="ZoneTexte 1">
            <a:extLst>
              <a:ext uri="{FF2B5EF4-FFF2-40B4-BE49-F238E27FC236}">
                <a16:creationId xmlns:a16="http://schemas.microsoft.com/office/drawing/2014/main" id="{55EAEA6E-E675-8E4F-8F92-94D7516D7D97}"/>
              </a:ext>
            </a:extLst>
          </p:cNvPr>
          <p:cNvSpPr txBox="1"/>
          <p:nvPr/>
        </p:nvSpPr>
        <p:spPr>
          <a:xfrm>
            <a:off x="1143000" y="1536442"/>
            <a:ext cx="7620000" cy="4278094"/>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En plus de l’article L.566-12-1 alinéas I et II </a:t>
            </a:r>
          </a:p>
          <a:p>
            <a:pPr algn="just"/>
            <a:r>
              <a:rPr lang="fr-FR" sz="2400" dirty="0">
                <a:latin typeface="Times New Roman" panose="02020603050405020304" pitchFamily="18" charset="0"/>
                <a:cs typeface="Times New Roman" panose="02020603050405020304" pitchFamily="18" charset="0"/>
              </a:rPr>
              <a:t>Nous avons, le décret n°2015-526 du 12 mai 2015 (dit décret digues), modifié par celui du 28 août 2019, qui fixe les règles encadrant la protection des zones inondables à l'aide des digues qui doivent dorénavant être organisées en systèmes d’endiguement.</a:t>
            </a:r>
          </a:p>
          <a:p>
            <a:pPr algn="just"/>
            <a:endParaRPr lang="fr-FR" sz="2400"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Bien évidemment, suite </a:t>
            </a:r>
            <a:r>
              <a:rPr lang="fr-FR" sz="2400" b="1" dirty="0">
                <a:latin typeface="Times New Roman" panose="02020603050405020304" pitchFamily="18" charset="0"/>
                <a:cs typeface="Times New Roman" panose="02020603050405020304" pitchFamily="18" charset="0"/>
              </a:rPr>
              <a:t>à un transfert </a:t>
            </a:r>
            <a:r>
              <a:rPr lang="fr-FR" sz="2400" dirty="0">
                <a:latin typeface="Times New Roman" panose="02020603050405020304" pitchFamily="18" charset="0"/>
                <a:cs typeface="Times New Roman" panose="02020603050405020304" pitchFamily="18" charset="0"/>
              </a:rPr>
              <a:t>de la compétence GEMAPI à un syndicat mixte, le syndicat mixte devient compétent en matière de prévention des inondations et donc gestionnaire.</a:t>
            </a:r>
          </a:p>
          <a:p>
            <a:pPr algn="just"/>
            <a:endParaRPr lang="fr-FR" sz="800" dirty="0">
              <a:latin typeface="Times New Roman" panose="02020603050405020304" pitchFamily="18" charset="0"/>
              <a:cs typeface="Times New Roman" panose="02020603050405020304" pitchFamily="18" charset="0"/>
            </a:endParaRPr>
          </a:p>
        </p:txBody>
      </p:sp>
      <p:pic>
        <p:nvPicPr>
          <p:cNvPr id="5" name="Espace réservé du contenu 3" descr="Capture d’écran 2019-03-12 à 10.18.40.png">
            <a:extLst>
              <a:ext uri="{FF2B5EF4-FFF2-40B4-BE49-F238E27FC236}">
                <a16:creationId xmlns:a16="http://schemas.microsoft.com/office/drawing/2014/main" id="{6CCFAEB3-D07D-B94D-B5FA-5848F2DE2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3" y="3175"/>
            <a:ext cx="9053187" cy="6683998"/>
          </a:xfrm>
          <a:prstGeom prst="rect">
            <a:avLst/>
          </a:prstGeom>
        </p:spPr>
      </p:pic>
    </p:spTree>
    <p:extLst>
      <p:ext uri="{BB962C8B-B14F-4D97-AF65-F5344CB8AC3E}">
        <p14:creationId xmlns:p14="http://schemas.microsoft.com/office/powerpoint/2010/main" val="8166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circle(in)">
                                      <p:cBhvr>
                                        <p:cTn id="2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76200"/>
            <a:ext cx="7696200" cy="1295400"/>
          </a:xfrm>
        </p:spPr>
        <p:txBody>
          <a:bodyPr/>
          <a:lstStyle/>
          <a:p>
            <a:pPr algn="ctr">
              <a:defRPr/>
            </a:pPr>
            <a:r>
              <a:rPr lang="fr-FR" b="1" u="sng" dirty="0">
                <a:solidFill>
                  <a:srgbClr val="000000"/>
                </a:solidFill>
                <a:latin typeface="Times New Roman"/>
                <a:cs typeface="Times New Roman"/>
              </a:rPr>
              <a:t>LES OUTILS FINANCIERS</a:t>
            </a:r>
            <a:br>
              <a:rPr lang="fr-FR" b="1" u="sng" dirty="0">
                <a:solidFill>
                  <a:srgbClr val="000000"/>
                </a:solidFill>
                <a:latin typeface="Times New Roman"/>
                <a:cs typeface="Times New Roman"/>
              </a:rPr>
            </a:br>
            <a:r>
              <a:rPr lang="fr-FR" u="sng" dirty="0">
                <a:solidFill>
                  <a:srgbClr val="000000"/>
                </a:solidFill>
                <a:latin typeface="Times New Roman"/>
                <a:cs typeface="Times New Roman"/>
              </a:rPr>
              <a:t>LIÉS À LA GÉMAPI </a:t>
            </a:r>
          </a:p>
        </p:txBody>
      </p:sp>
      <p:sp>
        <p:nvSpPr>
          <p:cNvPr id="3" name="Espace réservé du contenu 2"/>
          <p:cNvSpPr>
            <a:spLocks noGrp="1"/>
          </p:cNvSpPr>
          <p:nvPr>
            <p:ph idx="1"/>
          </p:nvPr>
        </p:nvSpPr>
        <p:spPr>
          <a:xfrm>
            <a:off x="1219200" y="1905000"/>
            <a:ext cx="7848600" cy="4572000"/>
          </a:xfrm>
        </p:spPr>
        <p:txBody>
          <a:bodyPr>
            <a:normAutofit/>
          </a:bodyPr>
          <a:lstStyle/>
          <a:p>
            <a:pPr marL="0" indent="0" algn="just">
              <a:buFont typeface="Wingdings" charset="0"/>
              <a:buNone/>
              <a:defRPr/>
            </a:pPr>
            <a:r>
              <a:rPr lang="fr-FR" sz="2800" b="1" dirty="0">
                <a:solidFill>
                  <a:srgbClr val="000000"/>
                </a:solidFill>
                <a:effectLst/>
                <a:latin typeface="Times New Roman"/>
                <a:cs typeface="Times New Roman"/>
              </a:rPr>
              <a:t>Pour financer l’exercice de cette compétence, donc les travaux liés à la GEMAPI, les EPCI-FP peuvent :</a:t>
            </a:r>
            <a:endParaRPr lang="fr-FR" sz="1400" b="1" dirty="0">
              <a:solidFill>
                <a:srgbClr val="000000"/>
              </a:solidFill>
              <a:effectLst/>
              <a:latin typeface="Times New Roman"/>
              <a:cs typeface="Times New Roman"/>
            </a:endParaRPr>
          </a:p>
          <a:p>
            <a:pPr algn="just">
              <a:buFontTx/>
              <a:buChar char="-"/>
              <a:defRPr/>
            </a:pPr>
            <a:r>
              <a:rPr lang="fr-FR" sz="2800" b="1" dirty="0">
                <a:solidFill>
                  <a:srgbClr val="000000"/>
                </a:solidFill>
                <a:effectLst/>
                <a:latin typeface="Times New Roman"/>
                <a:cs typeface="Times New Roman"/>
              </a:rPr>
              <a:t>grever cette dépense sur leur budget général</a:t>
            </a:r>
            <a:endParaRPr lang="fr-FR" sz="1400" b="1" dirty="0">
              <a:solidFill>
                <a:srgbClr val="000000"/>
              </a:solidFill>
              <a:effectLst/>
              <a:latin typeface="Times New Roman"/>
              <a:cs typeface="Times New Roman"/>
            </a:endParaRPr>
          </a:p>
          <a:p>
            <a:pPr lvl="2" algn="just">
              <a:buFontTx/>
              <a:buChar char="-"/>
              <a:defRPr/>
            </a:pPr>
            <a:r>
              <a:rPr lang="fr-FR" sz="2800" b="1" dirty="0">
                <a:solidFill>
                  <a:srgbClr val="000000"/>
                </a:solidFill>
                <a:effectLst/>
                <a:latin typeface="Times New Roman"/>
                <a:cs typeface="Times New Roman"/>
              </a:rPr>
              <a:t>ou / et</a:t>
            </a:r>
            <a:endParaRPr lang="fr-FR" b="1" dirty="0">
              <a:solidFill>
                <a:srgbClr val="000000"/>
              </a:solidFill>
              <a:effectLst/>
              <a:latin typeface="Times New Roman"/>
              <a:cs typeface="Times New Roman"/>
            </a:endParaRPr>
          </a:p>
          <a:p>
            <a:pPr algn="just">
              <a:buFontTx/>
              <a:buChar char="-"/>
              <a:defRPr/>
            </a:pPr>
            <a:r>
              <a:rPr lang="fr-FR" sz="2800" b="1" dirty="0">
                <a:solidFill>
                  <a:srgbClr val="000000"/>
                </a:solidFill>
                <a:effectLst/>
                <a:latin typeface="Times New Roman"/>
                <a:cs typeface="Times New Roman"/>
              </a:rPr>
              <a:t>mettre en place une taxe, la taxe pour la gestion des milieux aquatiques et la prévention des inondations, dite taxe GEMAPI, </a:t>
            </a:r>
          </a:p>
          <a:p>
            <a:pPr algn="just">
              <a:defRPr/>
            </a:pPr>
            <a:endParaRPr lang="fr-FR" sz="2800" b="1"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76200"/>
            <a:ext cx="7772400" cy="1139825"/>
          </a:xfrm>
        </p:spPr>
        <p:txBody>
          <a:bodyPr/>
          <a:lstStyle/>
          <a:p>
            <a:pPr algn="ctr" eaLnBrk="1" hangingPunct="1">
              <a:defRPr/>
            </a:pPr>
            <a:r>
              <a:rPr lang="fr-FR" sz="4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PLAN</a:t>
            </a:r>
          </a:p>
        </p:txBody>
      </p:sp>
      <p:sp>
        <p:nvSpPr>
          <p:cNvPr id="24579" name="Rectangle 3"/>
          <p:cNvSpPr>
            <a:spLocks noGrp="1" noChangeArrowheads="1"/>
          </p:cNvSpPr>
          <p:nvPr>
            <p:ph idx="1"/>
          </p:nvPr>
        </p:nvSpPr>
        <p:spPr>
          <a:xfrm>
            <a:off x="1143000" y="1447800"/>
            <a:ext cx="9144000" cy="4906963"/>
          </a:xfrm>
        </p:spPr>
        <p:txBody>
          <a:bodyPr>
            <a:normAutofit/>
          </a:bodyPr>
          <a:lstStyle/>
          <a:p>
            <a:pPr marL="0" indent="0" eaLnBrk="1" hangingPunct="1">
              <a:buFont typeface="Wingdings" charset="0"/>
              <a:buNone/>
              <a:defRPr/>
            </a:pPr>
            <a:r>
              <a:rPr lang="fr-FR" sz="28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p>
          <a:p>
            <a:pPr marL="0" indent="0" eaLnBrk="1" hangingPunct="1">
              <a:buFont typeface="Wingdings" charset="0"/>
              <a:buNone/>
              <a:defRPr/>
            </a:pPr>
            <a:r>
              <a:rPr lang="fr-FR" sz="2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p>
          <a:p>
            <a:pPr marL="0" indent="0" eaLnBrk="1" hangingPunct="1">
              <a:buFont typeface="Wingdings" charset="0"/>
              <a:buNone/>
              <a:defRPr/>
            </a:pPr>
            <a:endParaRPr lang="fr-FR" sz="2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a:p>
            <a:pPr marL="0" indent="0" eaLnBrk="1" hangingPunct="1">
              <a:buFont typeface="Wingdings" charset="0"/>
              <a:buNone/>
              <a:defRPr/>
            </a:pPr>
            <a:r>
              <a:rPr lang="fr-FR" sz="28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II°) EXEMPLES  D’UTILISATION de la GEMAPI  </a:t>
            </a:r>
          </a:p>
          <a:p>
            <a:pPr marL="0" indent="0" eaLnBrk="1" hangingPunct="1">
              <a:buFont typeface="Wingdings" charset="0"/>
              <a:buNone/>
              <a:defRPr/>
            </a:pPr>
            <a:r>
              <a:rPr lang="fr-FR" sz="2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Les blocs communaux déjà preneurs </a:t>
            </a:r>
          </a:p>
          <a:p>
            <a:pPr marL="0" indent="0" eaLnBrk="1" hangingPunct="1">
              <a:buFont typeface="Wingdings" charset="0"/>
              <a:buNone/>
              <a:defRPr/>
            </a:pPr>
            <a:endParaRPr lang="fr-FR" sz="2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a:p>
            <a:pPr marL="0" indent="0" eaLnBrk="1" hangingPunct="1">
              <a:buFont typeface="Wingdings" charset="0"/>
              <a:buNone/>
              <a:defRPr/>
            </a:pPr>
            <a:r>
              <a:rPr lang="fr-FR" sz="28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III°) PROBLÉMATIQUES de la GEMAPI :  </a:t>
            </a:r>
          </a:p>
          <a:p>
            <a:pPr marL="0" indent="0" eaLnBrk="1" hangingPunct="1">
              <a:buFont typeface="Wingdings" charset="0"/>
              <a:buNone/>
              <a:defRPr/>
            </a:pPr>
            <a:r>
              <a:rPr lang="fr-FR" sz="28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dessous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76200"/>
            <a:ext cx="7467600" cy="1139825"/>
          </a:xfrm>
        </p:spPr>
        <p:txBody>
          <a:bodyPr/>
          <a:lstStyle/>
          <a:p>
            <a:pPr algn="ctr">
              <a:defRPr/>
            </a:pPr>
            <a:r>
              <a:rPr lang="fr-FR" b="1" u="sng" dirty="0">
                <a:solidFill>
                  <a:srgbClr val="000000"/>
                </a:solidFill>
                <a:latin typeface="Times New Roman"/>
                <a:cs typeface="Times New Roman"/>
              </a:rPr>
              <a:t>LA TAXE GÉMAPI </a:t>
            </a:r>
          </a:p>
        </p:txBody>
      </p:sp>
      <p:sp>
        <p:nvSpPr>
          <p:cNvPr id="3" name="Espace réservé du contenu 2"/>
          <p:cNvSpPr>
            <a:spLocks noGrp="1"/>
          </p:cNvSpPr>
          <p:nvPr>
            <p:ph idx="1"/>
          </p:nvPr>
        </p:nvSpPr>
        <p:spPr>
          <a:xfrm>
            <a:off x="1295400" y="685800"/>
            <a:ext cx="7696200" cy="6324600"/>
          </a:xfrm>
        </p:spPr>
        <p:txBody>
          <a:bodyPr>
            <a:noAutofit/>
          </a:bodyPr>
          <a:lstStyle/>
          <a:p>
            <a:pPr marL="0" indent="0" algn="just">
              <a:buFont typeface="Wingdings" charset="0"/>
              <a:buNone/>
              <a:defRPr/>
            </a:pPr>
            <a:r>
              <a:rPr lang="fr-FR" sz="2600" dirty="0">
                <a:solidFill>
                  <a:srgbClr val="000000"/>
                </a:solidFill>
                <a:effectLst/>
                <a:latin typeface="Times New Roman"/>
                <a:cs typeface="Times New Roman"/>
              </a:rPr>
              <a:t>Cette taxe GEMAPI est :</a:t>
            </a:r>
          </a:p>
          <a:p>
            <a:pPr lvl="1" algn="just">
              <a:spcBef>
                <a:spcPts val="400"/>
              </a:spcBef>
              <a:buFont typeface="Wingdings" charset="2"/>
              <a:buChar char=""/>
              <a:defRPr/>
            </a:pPr>
            <a:r>
              <a:rPr lang="fr-FR" sz="2600" dirty="0">
                <a:solidFill>
                  <a:srgbClr val="000000"/>
                </a:solidFill>
                <a:effectLst/>
                <a:latin typeface="Times New Roman"/>
                <a:cs typeface="Times New Roman"/>
              </a:rPr>
              <a:t> Facultative (=&gt; pas obligatoire)</a:t>
            </a:r>
          </a:p>
          <a:p>
            <a:pPr lvl="1" algn="just">
              <a:spcBef>
                <a:spcPts val="400"/>
              </a:spcBef>
              <a:buFont typeface="Wingdings" charset="2"/>
              <a:buChar char=""/>
              <a:defRPr/>
            </a:pPr>
            <a:r>
              <a:rPr lang="fr-FR" sz="2600" dirty="0">
                <a:solidFill>
                  <a:srgbClr val="000000"/>
                </a:solidFill>
                <a:effectLst/>
                <a:latin typeface="Times New Roman"/>
                <a:cs typeface="Times New Roman"/>
              </a:rPr>
              <a:t> Affectée (=&gt; concerne les points repris au code de l’environnement). </a:t>
            </a:r>
          </a:p>
          <a:p>
            <a:pPr lvl="1" algn="just">
              <a:spcBef>
                <a:spcPts val="400"/>
              </a:spcBef>
              <a:buFont typeface="Wingdings" charset="2"/>
              <a:buChar char=""/>
              <a:defRPr/>
            </a:pPr>
            <a:r>
              <a:rPr lang="fr-FR" sz="2600" dirty="0">
                <a:solidFill>
                  <a:srgbClr val="000000"/>
                </a:solidFill>
                <a:effectLst/>
                <a:latin typeface="Times New Roman"/>
                <a:cs typeface="Times New Roman"/>
              </a:rPr>
              <a:t> Plafonnée (=&gt; la dépense est limitée)</a:t>
            </a:r>
          </a:p>
          <a:p>
            <a:pPr lvl="1" algn="just">
              <a:spcBef>
                <a:spcPts val="400"/>
              </a:spcBef>
              <a:buFont typeface="Wingdings" charset="2"/>
              <a:buChar char=""/>
              <a:defRPr/>
            </a:pPr>
            <a:r>
              <a:rPr lang="fr-FR" sz="2600" dirty="0">
                <a:solidFill>
                  <a:srgbClr val="000000"/>
                </a:solidFill>
                <a:effectLst/>
                <a:latin typeface="Times New Roman"/>
                <a:cs typeface="Times New Roman"/>
              </a:rPr>
              <a:t> Additionnelle =&gt; elle vient en complément des autres impôts</a:t>
            </a:r>
          </a:p>
          <a:p>
            <a:pPr marL="0" indent="0" algn="just">
              <a:spcBef>
                <a:spcPts val="0"/>
              </a:spcBef>
              <a:buFont typeface="Wingdings" charset="0"/>
              <a:buNone/>
              <a:defRPr/>
            </a:pPr>
            <a:r>
              <a:rPr lang="fr-FR" sz="2600" dirty="0">
                <a:solidFill>
                  <a:srgbClr val="000000"/>
                </a:solidFill>
                <a:effectLst/>
                <a:latin typeface="Times New Roman"/>
                <a:cs typeface="Times New Roman"/>
              </a:rPr>
              <a:t>C’est une taxe =&gt; elle rentre donc dans la catégorie des recettes fiscales, calculées et recouvrées par les services fiscaux. </a:t>
            </a:r>
          </a:p>
          <a:p>
            <a:pPr marL="0" indent="0" algn="just">
              <a:spcBef>
                <a:spcPts val="0"/>
              </a:spcBef>
              <a:buFont typeface="Wingdings" charset="0"/>
              <a:buNone/>
              <a:defRPr/>
            </a:pPr>
            <a:r>
              <a:rPr lang="fr-FR" sz="2600" dirty="0">
                <a:solidFill>
                  <a:srgbClr val="000000"/>
                </a:solidFill>
                <a:effectLst/>
                <a:latin typeface="Times New Roman"/>
                <a:cs typeface="Times New Roman"/>
              </a:rPr>
              <a:t>Elle est prévue à l’article 1530 bis du code général des impôts, </a:t>
            </a:r>
            <a:endParaRPr lang="fr-FR" sz="2600" dirty="0">
              <a:solidFill>
                <a:srgbClr val="000000"/>
              </a:solidFill>
              <a:latin typeface="Times New Roman"/>
              <a:cs typeface="Times New Roman"/>
            </a:endParaRPr>
          </a:p>
          <a:p>
            <a:pPr marL="0" indent="0" algn="just">
              <a:spcBef>
                <a:spcPts val="0"/>
              </a:spcBef>
              <a:buFont typeface="Wingdings" charset="0"/>
              <a:buNone/>
              <a:defRPr/>
            </a:pPr>
            <a:r>
              <a:rPr lang="fr-FR" sz="2600" dirty="0">
                <a:solidFill>
                  <a:srgbClr val="000000"/>
                </a:solidFill>
                <a:effectLst/>
                <a:latin typeface="Times New Roman"/>
                <a:cs typeface="Times New Roman"/>
              </a:rPr>
              <a:t>Les rôles (imprimés) d’imposition comporte d’ailleurs depuis 2015 (année d’imposition 2015) une colonne «taxe GEMAPI». </a:t>
            </a:r>
            <a:endParaRPr lang="fr-FR" sz="2600" dirty="0">
              <a:solidFill>
                <a:srgbClr val="000000"/>
              </a:solidFill>
              <a:latin typeface="Times New Roman"/>
              <a:cs typeface="Times New Roman"/>
            </a:endParaRPr>
          </a:p>
          <a:p>
            <a:pPr lvl="1" algn="just">
              <a:buFont typeface="Wingdings" charset="2"/>
              <a:buChar char=""/>
              <a:defRPr/>
            </a:pPr>
            <a:endParaRPr lang="fr-FR" sz="2600" dirty="0">
              <a:solidFill>
                <a:srgbClr val="000000"/>
              </a:solidFill>
              <a:effectLst/>
              <a:latin typeface="Times New Roman"/>
              <a:cs typeface="Times New Roman"/>
            </a:endParaRPr>
          </a:p>
          <a:p>
            <a:pPr algn="just">
              <a:defRPr/>
            </a:pPr>
            <a:endParaRPr lang="fr-FR" sz="2600" dirty="0">
              <a:solidFill>
                <a:srgbClr val="000000"/>
              </a:solidFill>
              <a:effectLst/>
              <a:latin typeface="Times New Roman"/>
              <a:cs typeface="Times New Roman"/>
            </a:endParaRPr>
          </a:p>
          <a:p>
            <a:pPr algn="just">
              <a:defRPr/>
            </a:pPr>
            <a:endParaRPr lang="fr-FR" sz="2600"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 4" descr="Capture d’écran 2018-04-24 à 12.05.3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7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7800" y="304800"/>
            <a:ext cx="7467600" cy="914400"/>
          </a:xfrm>
        </p:spPr>
        <p:txBody>
          <a:bodyPr/>
          <a:lstStyle/>
          <a:p>
            <a:pPr algn="ctr">
              <a:defRPr/>
            </a:pPr>
            <a:r>
              <a:rPr lang="fr-FR" b="1">
                <a:solidFill>
                  <a:srgbClr val="000000"/>
                </a:solidFill>
                <a:latin typeface="Times New Roman"/>
                <a:cs typeface="Times New Roman"/>
              </a:rPr>
              <a:t>LA TAXE GEMAPI SUITE</a:t>
            </a:r>
          </a:p>
        </p:txBody>
      </p:sp>
      <p:sp>
        <p:nvSpPr>
          <p:cNvPr id="3" name="Espace réservé du contenu 2"/>
          <p:cNvSpPr>
            <a:spLocks noGrp="1"/>
          </p:cNvSpPr>
          <p:nvPr>
            <p:ph idx="1"/>
          </p:nvPr>
        </p:nvSpPr>
        <p:spPr>
          <a:xfrm>
            <a:off x="1600200" y="1371600"/>
            <a:ext cx="7391400" cy="4953000"/>
          </a:xfrm>
        </p:spPr>
        <p:txBody>
          <a:bodyPr>
            <a:normAutofit fontScale="92500"/>
          </a:bodyPr>
          <a:lstStyle/>
          <a:p>
            <a:pPr marL="0" indent="0" algn="just">
              <a:buFont typeface="Wingdings" charset="0"/>
              <a:buNone/>
              <a:defRPr/>
            </a:pPr>
            <a:r>
              <a:rPr lang="fr-FR" sz="2800" b="1" dirty="0">
                <a:solidFill>
                  <a:srgbClr val="000000"/>
                </a:solidFill>
                <a:effectLst/>
                <a:latin typeface="Times New Roman"/>
                <a:cs typeface="Times New Roman"/>
              </a:rPr>
              <a:t>La taxe GÉMAPI ne peut être instituée et collectée que par les l’EPCI à fiscalité́ propre depuis le 1</a:t>
            </a:r>
            <a:r>
              <a:rPr lang="fr-FR" sz="2800" b="1" baseline="30000" dirty="0">
                <a:solidFill>
                  <a:srgbClr val="000000"/>
                </a:solidFill>
                <a:effectLst/>
                <a:latin typeface="Times New Roman"/>
                <a:cs typeface="Times New Roman"/>
              </a:rPr>
              <a:t>er</a:t>
            </a:r>
            <a:r>
              <a:rPr lang="fr-FR" sz="2800" b="1" dirty="0">
                <a:solidFill>
                  <a:srgbClr val="000000"/>
                </a:solidFill>
                <a:effectLst/>
                <a:latin typeface="Times New Roman"/>
                <a:cs typeface="Times New Roman"/>
              </a:rPr>
              <a:t> janvier 2018 (même s’ils ont délégué la compétence GEMAPI).</a:t>
            </a:r>
          </a:p>
          <a:p>
            <a:pPr marL="0" indent="0" algn="just">
              <a:buFont typeface="Wingdings" charset="0"/>
              <a:buNone/>
              <a:defRPr/>
            </a:pPr>
            <a:endParaRPr lang="fr-FR" sz="2800" b="1" dirty="0">
              <a:solidFill>
                <a:srgbClr val="000000"/>
              </a:solidFill>
              <a:effectLst/>
              <a:latin typeface="Times New Roman"/>
              <a:cs typeface="Times New Roman"/>
            </a:endParaRPr>
          </a:p>
          <a:p>
            <a:pPr marL="0" indent="0" algn="just">
              <a:buFont typeface="Wingdings" charset="0"/>
              <a:buNone/>
              <a:defRPr/>
            </a:pPr>
            <a:r>
              <a:rPr lang="fr-FR" sz="2800" b="1" dirty="0">
                <a:solidFill>
                  <a:srgbClr val="000000"/>
                </a:solidFill>
                <a:effectLst/>
                <a:latin typeface="Times New Roman"/>
                <a:cs typeface="Times New Roman"/>
              </a:rPr>
              <a:t>La taxe GÉMAPI doit être votée avant le 1</a:t>
            </a:r>
            <a:r>
              <a:rPr lang="fr-FR" sz="2800" b="1" baseline="30000" dirty="0">
                <a:solidFill>
                  <a:srgbClr val="000000"/>
                </a:solidFill>
                <a:effectLst/>
                <a:latin typeface="Times New Roman"/>
                <a:cs typeface="Times New Roman"/>
              </a:rPr>
              <a:t>er</a:t>
            </a:r>
            <a:r>
              <a:rPr lang="fr-FR" sz="2800" b="1" dirty="0">
                <a:solidFill>
                  <a:srgbClr val="000000"/>
                </a:solidFill>
                <a:effectLst/>
                <a:latin typeface="Times New Roman"/>
                <a:cs typeface="Times New Roman"/>
              </a:rPr>
              <a:t> octobre de l’année A-1 pour une application l’année A, afin de permettre aux services fiscaux de la calculer (attention il y a eu une dérogation en 2018 =&gt; vote possible jusqu’</a:t>
            </a:r>
            <a:r>
              <a:rPr lang="fr-FR" sz="2800" b="1" dirty="0">
                <a:solidFill>
                  <a:srgbClr val="000000"/>
                </a:solidFill>
                <a:latin typeface="Times New Roman"/>
                <a:cs typeface="Times New Roman"/>
              </a:rPr>
              <a:t>au </a:t>
            </a:r>
            <a:r>
              <a:rPr lang="fr-FR" sz="2800" b="1" dirty="0">
                <a:solidFill>
                  <a:srgbClr val="000000"/>
                </a:solidFill>
                <a:effectLst/>
                <a:latin typeface="Times New Roman"/>
                <a:cs typeface="Times New Roman"/>
              </a:rPr>
              <a:t>15/04/2019 au lieu du 01 octobre 2018 pour une application en 2019). </a:t>
            </a:r>
          </a:p>
          <a:p>
            <a:pPr marL="0" indent="0" algn="just">
              <a:buFont typeface="Wingdings" charset="0"/>
              <a:buNone/>
              <a:defRPr/>
            </a:pPr>
            <a:endParaRPr lang="fr-FR" sz="2800" b="1" dirty="0">
              <a:solidFill>
                <a:srgbClr val="000000"/>
              </a:solidFill>
              <a:effectLst/>
              <a:latin typeface="Times New Roman"/>
              <a:cs typeface="Times New Roman"/>
            </a:endParaRPr>
          </a:p>
          <a:p>
            <a:pPr lvl="1" algn="just">
              <a:buFont typeface="Wingdings" charset="2"/>
              <a:buChar char=""/>
              <a:defRPr/>
            </a:pPr>
            <a:endParaRPr lang="fr-FR" b="1" dirty="0">
              <a:solidFill>
                <a:srgbClr val="000000"/>
              </a:solidFill>
              <a:effectLst/>
              <a:latin typeface="Times New Roman"/>
              <a:cs typeface="Times New Roman"/>
            </a:endParaRPr>
          </a:p>
          <a:p>
            <a:pPr algn="just">
              <a:defRPr/>
            </a:pPr>
            <a:endParaRPr lang="fr-FR" sz="2800" b="1" dirty="0">
              <a:solidFill>
                <a:srgbClr val="000000"/>
              </a:solidFill>
              <a:effectLst/>
              <a:latin typeface="Times New Roman"/>
              <a:cs typeface="Times New Roman"/>
            </a:endParaRPr>
          </a:p>
          <a:p>
            <a:pPr algn="just">
              <a:defRPr/>
            </a:pPr>
            <a:endParaRPr lang="fr-FR" sz="2800" b="1"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76200"/>
            <a:ext cx="3581400" cy="762000"/>
          </a:xfrm>
        </p:spPr>
        <p:txBody>
          <a:bodyPr>
            <a:normAutofit fontScale="90000"/>
          </a:bodyPr>
          <a:lstStyle/>
          <a:p>
            <a:pPr>
              <a:defRPr/>
            </a:pPr>
            <a:r>
              <a:rPr lang="fr-FR" b="1" u="sng" dirty="0">
                <a:solidFill>
                  <a:srgbClr val="000000"/>
                </a:solidFill>
                <a:effectLst/>
                <a:latin typeface="Times New Roman"/>
                <a:cs typeface="Times New Roman"/>
              </a:rPr>
              <a:t>PROCESSUS </a:t>
            </a:r>
            <a:br>
              <a:rPr lang="fr-FR" b="1" dirty="0">
                <a:solidFill>
                  <a:srgbClr val="000000"/>
                </a:solidFill>
                <a:effectLst/>
                <a:latin typeface="Times New Roman"/>
                <a:cs typeface="Times New Roman"/>
              </a:rPr>
            </a:br>
            <a:endParaRPr lang="fr-FR" b="1" dirty="0">
              <a:solidFill>
                <a:srgbClr val="000000"/>
              </a:solidFill>
            </a:endParaRPr>
          </a:p>
        </p:txBody>
      </p:sp>
      <p:sp>
        <p:nvSpPr>
          <p:cNvPr id="4" name="Espace réservé du contenu 3"/>
          <p:cNvSpPr>
            <a:spLocks noGrp="1"/>
          </p:cNvSpPr>
          <p:nvPr>
            <p:ph idx="1"/>
          </p:nvPr>
        </p:nvSpPr>
        <p:spPr>
          <a:xfrm>
            <a:off x="1295400" y="762000"/>
            <a:ext cx="7543800" cy="5867400"/>
          </a:xfrm>
        </p:spPr>
        <p:txBody>
          <a:bodyPr>
            <a:noAutofit/>
          </a:bodyPr>
          <a:lstStyle/>
          <a:p>
            <a:pPr algn="just">
              <a:defRPr/>
            </a:pPr>
            <a:r>
              <a:rPr lang="fr-FR" sz="2400" b="1" dirty="0">
                <a:solidFill>
                  <a:srgbClr val="000000"/>
                </a:solidFill>
                <a:effectLst/>
                <a:latin typeface="Times New Roman"/>
                <a:cs typeface="Times New Roman"/>
              </a:rPr>
              <a:t> </a:t>
            </a:r>
            <a:r>
              <a:rPr lang="fr-FR" sz="2400" dirty="0">
                <a:solidFill>
                  <a:srgbClr val="000000"/>
                </a:solidFill>
                <a:latin typeface="Times New Roman"/>
                <a:cs typeface="Times New Roman"/>
              </a:rPr>
              <a:t>L’EPCI-FP estime les dépenses prévisionnelles à effectuer au titre de la compétence GEMAPI (investissement, adhésion à un EPAGE, etc.).</a:t>
            </a:r>
          </a:p>
          <a:p>
            <a:pPr algn="just">
              <a:defRPr/>
            </a:pPr>
            <a:r>
              <a:rPr lang="fr-FR" sz="2400" b="1" dirty="0">
                <a:solidFill>
                  <a:srgbClr val="000000"/>
                </a:solidFill>
                <a:latin typeface="Times New Roman"/>
                <a:cs typeface="Times New Roman"/>
              </a:rPr>
              <a:t>ATTENTION </a:t>
            </a:r>
            <a:r>
              <a:rPr lang="fr-FR" sz="2400" dirty="0">
                <a:solidFill>
                  <a:srgbClr val="000000"/>
                </a:solidFill>
                <a:latin typeface="Times New Roman"/>
                <a:cs typeface="Times New Roman"/>
              </a:rPr>
              <a:t>=&gt; La loi a défini un plafonnement de la dépense annuelle liée à la GEMAPI =&gt; le montant global de la dépense prévisionnelle (donc de la taxe) ne peut pas excéder 40€/habitant/an. </a:t>
            </a:r>
          </a:p>
          <a:p>
            <a:pPr marL="0" indent="0" algn="just">
              <a:spcBef>
                <a:spcPts val="72"/>
              </a:spcBef>
              <a:buFont typeface="Wingdings" charset="0"/>
              <a:buNone/>
              <a:tabLst>
                <a:tab pos="806450" algn="l"/>
              </a:tabLst>
              <a:defRPr/>
            </a:pPr>
            <a:endParaRPr lang="fr-FR" sz="800" dirty="0">
              <a:solidFill>
                <a:srgbClr val="000000"/>
              </a:solidFill>
              <a:latin typeface="Times New Roman"/>
              <a:cs typeface="Times New Roman"/>
            </a:endParaRPr>
          </a:p>
          <a:p>
            <a:pPr marL="0" indent="0" algn="just">
              <a:spcBef>
                <a:spcPts val="72"/>
              </a:spcBef>
              <a:buFont typeface="Wingdings" charset="0"/>
              <a:buNone/>
              <a:tabLst>
                <a:tab pos="806450" algn="l"/>
              </a:tabLst>
              <a:defRPr/>
            </a:pPr>
            <a:r>
              <a:rPr lang="fr-FR" sz="2400" dirty="0">
                <a:solidFill>
                  <a:srgbClr val="000000"/>
                </a:solidFill>
                <a:latin typeface="Times New Roman"/>
                <a:cs typeface="Times New Roman"/>
              </a:rPr>
              <a:t>Il s’agit d’une règle pour déterminer :</a:t>
            </a:r>
          </a:p>
          <a:p>
            <a:pPr marL="315913" lvl="1" indent="57150" algn="just">
              <a:spcBef>
                <a:spcPts val="72"/>
              </a:spcBef>
              <a:buNone/>
              <a:tabLst>
                <a:tab pos="709613" algn="l"/>
              </a:tabLst>
              <a:defRPr/>
            </a:pPr>
            <a:r>
              <a:rPr lang="fr-FR" sz="2400" dirty="0">
                <a:solidFill>
                  <a:srgbClr val="000000"/>
                </a:solidFill>
                <a:latin typeface="Times New Roman"/>
                <a:cs typeface="Times New Roman"/>
              </a:rPr>
              <a:t>la dépense (maxi) possible liée à la GÉMAPI chaque année =&gt; Donc le coût prévisionnel annuel des Travaux GEMAPI  (fonctionnement/ investissement). </a:t>
            </a:r>
            <a:endParaRPr lang="fr-FR" sz="2400" dirty="0">
              <a:solidFill>
                <a:srgbClr val="000000"/>
              </a:solidFill>
              <a:effectLst/>
              <a:latin typeface="Times New Roman"/>
              <a:cs typeface="Times New Roman"/>
            </a:endParaRPr>
          </a:p>
          <a:p>
            <a:pPr algn="just">
              <a:defRPr/>
            </a:pPr>
            <a:r>
              <a:rPr lang="fr-FR" sz="2400" dirty="0">
                <a:solidFill>
                  <a:srgbClr val="000000"/>
                </a:solidFill>
                <a:effectLst/>
                <a:latin typeface="Times New Roman"/>
                <a:cs typeface="Times New Roman"/>
              </a:rPr>
              <a:t>L’EPCI vote l’instauration et le montant de la taxe, lors d’un conseil communautaire, avant le 1</a:t>
            </a:r>
            <a:r>
              <a:rPr lang="fr-FR" sz="2400" baseline="30000" dirty="0">
                <a:solidFill>
                  <a:srgbClr val="000000"/>
                </a:solidFill>
                <a:effectLst/>
                <a:latin typeface="Times New Roman"/>
                <a:cs typeface="Times New Roman"/>
              </a:rPr>
              <a:t>er</a:t>
            </a:r>
            <a:r>
              <a:rPr lang="fr-FR" sz="2400" dirty="0">
                <a:solidFill>
                  <a:srgbClr val="000000"/>
                </a:solidFill>
                <a:effectLst/>
                <a:latin typeface="Times New Roman"/>
                <a:cs typeface="Times New Roman"/>
              </a:rPr>
              <a:t> octobre de l’année A-1 pour </a:t>
            </a:r>
            <a:r>
              <a:rPr lang="fr-FR" sz="2400" dirty="0">
                <a:solidFill>
                  <a:srgbClr val="000000"/>
                </a:solidFill>
                <a:latin typeface="Times New Roman"/>
                <a:cs typeface="Times New Roman"/>
              </a:rPr>
              <a:t>l’</a:t>
            </a:r>
            <a:r>
              <a:rPr lang="fr-FR" sz="2400" dirty="0">
                <a:solidFill>
                  <a:srgbClr val="000000"/>
                </a:solidFill>
                <a:effectLst/>
                <a:latin typeface="Times New Roman"/>
                <a:cs typeface="Times New Roman"/>
              </a:rPr>
              <a:t>année A.</a:t>
            </a:r>
          </a:p>
          <a:p>
            <a:pPr marL="0" indent="0" algn="just">
              <a:buFont typeface="Wingdings" charset="0"/>
              <a:buNone/>
              <a:defRPr/>
            </a:pPr>
            <a:endParaRPr lang="fr-FR" sz="2400" b="1" dirty="0">
              <a:solidFill>
                <a:srgbClr val="000000"/>
              </a:solidFill>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31775"/>
            <a:ext cx="8229600" cy="1139825"/>
          </a:xfrm>
        </p:spPr>
        <p:txBody>
          <a:bodyPr>
            <a:normAutofit fontScale="90000"/>
          </a:bodyPr>
          <a:lstStyle/>
          <a:p>
            <a:pPr algn="ctr">
              <a:defRPr/>
            </a:pPr>
            <a:r>
              <a:rPr lang="fr-FR" sz="3600" b="1">
                <a:solidFill>
                  <a:srgbClr val="000000"/>
                </a:solidFill>
                <a:latin typeface="Times New Roman"/>
                <a:cs typeface="Times New Roman"/>
              </a:rPr>
              <a:t>RECOUVREMENT </a:t>
            </a:r>
            <a:br>
              <a:rPr lang="fr-FR" sz="3600" b="1">
                <a:solidFill>
                  <a:srgbClr val="000000"/>
                </a:solidFill>
                <a:latin typeface="Times New Roman"/>
                <a:cs typeface="Times New Roman"/>
              </a:rPr>
            </a:br>
            <a:r>
              <a:rPr lang="fr-FR" sz="3600" b="1">
                <a:solidFill>
                  <a:srgbClr val="000000"/>
                </a:solidFill>
                <a:latin typeface="Times New Roman"/>
                <a:cs typeface="Times New Roman"/>
              </a:rPr>
              <a:t>DE LA TAXE GÉMAPI</a:t>
            </a:r>
          </a:p>
        </p:txBody>
      </p:sp>
      <p:sp>
        <p:nvSpPr>
          <p:cNvPr id="3" name="Espace réservé du contenu 2"/>
          <p:cNvSpPr>
            <a:spLocks noGrp="1"/>
          </p:cNvSpPr>
          <p:nvPr>
            <p:ph idx="1"/>
          </p:nvPr>
        </p:nvSpPr>
        <p:spPr>
          <a:xfrm>
            <a:off x="1066800" y="1371600"/>
            <a:ext cx="7848600" cy="5562600"/>
          </a:xfrm>
        </p:spPr>
        <p:txBody>
          <a:bodyPr>
            <a:normAutofit fontScale="92500" lnSpcReduction="10000"/>
          </a:bodyPr>
          <a:lstStyle/>
          <a:p>
            <a:pPr marL="0" indent="0" algn="just">
              <a:buFont typeface="Wingdings" charset="0"/>
              <a:buNone/>
              <a:defRPr/>
            </a:pPr>
            <a:r>
              <a:rPr lang="fr-FR" sz="2800" dirty="0">
                <a:solidFill>
                  <a:srgbClr val="000000"/>
                </a:solidFill>
                <a:latin typeface="Times New Roman"/>
                <a:cs typeface="Times New Roman"/>
              </a:rPr>
              <a:t>Le produit global de la taxe est ensuite réparti par les services fiscaux sur les 4 contributions directes locales et l</a:t>
            </a:r>
            <a:r>
              <a:rPr lang="fr-FR" sz="2800" dirty="0">
                <a:solidFill>
                  <a:srgbClr val="000000"/>
                </a:solidFill>
                <a:effectLst/>
                <a:latin typeface="Times New Roman"/>
                <a:cs typeface="Times New Roman"/>
              </a:rPr>
              <a:t>e recouvrement s’effectue par  le fisc auprès des  contribuables assujettis </a:t>
            </a:r>
            <a:r>
              <a:rPr lang="fr-FR" sz="2800" dirty="0">
                <a:solidFill>
                  <a:srgbClr val="000000"/>
                </a:solidFill>
                <a:latin typeface="Times New Roman"/>
                <a:cs typeface="Times New Roman"/>
              </a:rPr>
              <a:t> :</a:t>
            </a:r>
            <a:endParaRPr lang="fr-FR" sz="2800" dirty="0">
              <a:solidFill>
                <a:srgbClr val="000000"/>
              </a:solidFill>
              <a:effectLst/>
              <a:latin typeface="Times New Roman"/>
              <a:cs typeface="Times New Roman"/>
            </a:endParaRPr>
          </a:p>
          <a:p>
            <a:pPr lvl="2" algn="just">
              <a:defRPr/>
            </a:pPr>
            <a:r>
              <a:rPr lang="fr-FR" sz="2800" dirty="0">
                <a:solidFill>
                  <a:srgbClr val="000000"/>
                </a:solidFill>
                <a:effectLst/>
                <a:latin typeface="Times New Roman"/>
                <a:cs typeface="Times New Roman"/>
              </a:rPr>
              <a:t>à la taxe sur le foncier bâti, </a:t>
            </a:r>
          </a:p>
          <a:p>
            <a:pPr lvl="2" algn="just">
              <a:defRPr/>
            </a:pPr>
            <a:r>
              <a:rPr lang="fr-FR" sz="2800" dirty="0">
                <a:solidFill>
                  <a:srgbClr val="000000"/>
                </a:solidFill>
                <a:effectLst/>
                <a:latin typeface="Times New Roman"/>
                <a:cs typeface="Times New Roman"/>
              </a:rPr>
              <a:t>à la taxe sur le foncier non bâti, </a:t>
            </a:r>
          </a:p>
          <a:p>
            <a:pPr lvl="2" algn="just">
              <a:defRPr/>
            </a:pPr>
            <a:r>
              <a:rPr lang="fr-FR" sz="2800" dirty="0">
                <a:solidFill>
                  <a:srgbClr val="000000"/>
                </a:solidFill>
                <a:effectLst/>
                <a:latin typeface="Times New Roman"/>
                <a:cs typeface="Times New Roman"/>
              </a:rPr>
              <a:t>à la taxe d’habitation, </a:t>
            </a:r>
          </a:p>
          <a:p>
            <a:pPr lvl="2" algn="just">
              <a:defRPr/>
            </a:pPr>
            <a:r>
              <a:rPr lang="fr-FR" sz="2800" dirty="0">
                <a:solidFill>
                  <a:srgbClr val="000000"/>
                </a:solidFill>
                <a:effectLst/>
                <a:latin typeface="Times New Roman"/>
                <a:cs typeface="Times New Roman"/>
              </a:rPr>
              <a:t>à la contribution foncière des entreprises </a:t>
            </a:r>
          </a:p>
          <a:p>
            <a:pPr marL="0" lvl="1" indent="0" algn="just">
              <a:buFont typeface="Wingdings" charset="0"/>
              <a:buNone/>
              <a:defRPr/>
            </a:pPr>
            <a:r>
              <a:rPr lang="fr-FR" sz="2800" dirty="0">
                <a:solidFill>
                  <a:srgbClr val="000000"/>
                </a:solidFill>
                <a:effectLst/>
                <a:latin typeface="Times New Roman"/>
                <a:cs typeface="Times New Roman"/>
              </a:rPr>
              <a:t>Au  prorata du produit de chacune des taxes . </a:t>
            </a:r>
          </a:p>
          <a:p>
            <a:pPr marL="0" lvl="1" indent="0" algn="just">
              <a:buFont typeface="Wingdings" charset="0"/>
              <a:buNone/>
              <a:defRPr/>
            </a:pPr>
            <a:r>
              <a:rPr lang="fr-FR" sz="2800" b="1" dirty="0">
                <a:solidFill>
                  <a:srgbClr val="000000"/>
                </a:solidFill>
                <a:latin typeface="Times New Roman"/>
                <a:cs typeface="Times New Roman"/>
              </a:rPr>
              <a:t>ATTENTION : La notion d’habitant est différente de celle de contribuable, laquelle comprend par ailleurs les entreprises.</a:t>
            </a:r>
          </a:p>
          <a:p>
            <a:pPr lvl="2" algn="just">
              <a:buFont typeface="Wingdings" charset="2"/>
              <a:buChar char=""/>
              <a:defRPr/>
            </a:pPr>
            <a:endParaRPr lang="fr-FR" sz="2800" b="1" dirty="0">
              <a:solidFill>
                <a:srgbClr val="000000"/>
              </a:solidFill>
              <a:effectLst/>
              <a:latin typeface="Times New Roman"/>
              <a:cs typeface="Times New Roman"/>
            </a:endParaRPr>
          </a:p>
          <a:p>
            <a:pPr algn="just">
              <a:defRPr/>
            </a:pPr>
            <a:endParaRPr lang="fr-FR" sz="2800" b="1" dirty="0">
              <a:solidFill>
                <a:srgbClr val="000000"/>
              </a:solidFill>
              <a:effectLst/>
              <a:latin typeface="Times New Roman"/>
              <a:cs typeface="Times New Roman"/>
            </a:endParaRPr>
          </a:p>
          <a:p>
            <a:pPr algn="just">
              <a:defRPr/>
            </a:pPr>
            <a:endParaRPr lang="fr-FR" sz="2800" b="1"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9F2185E-E181-3640-ADA1-BA2B8965DA6C}"/>
              </a:ext>
            </a:extLst>
          </p:cNvPr>
          <p:cNvGrpSpPr/>
          <p:nvPr/>
        </p:nvGrpSpPr>
        <p:grpSpPr>
          <a:xfrm>
            <a:off x="7189" y="0"/>
            <a:ext cx="9144000" cy="6858000"/>
            <a:chOff x="7189" y="0"/>
            <a:chExt cx="9144000" cy="6858000"/>
          </a:xfrm>
        </p:grpSpPr>
        <p:pic>
          <p:nvPicPr>
            <p:cNvPr id="83969" name="Image 4" descr="Capture d’écran 2018-12-15 à 16.26.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A01DA7C8-F128-D147-9731-C431D3FDC191}"/>
                </a:ext>
              </a:extLst>
            </p:cNvPr>
            <p:cNvSpPr/>
            <p:nvPr/>
          </p:nvSpPr>
          <p:spPr>
            <a:xfrm>
              <a:off x="2362200" y="1447800"/>
              <a:ext cx="3276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a:solidFill>
                    <a:srgbClr val="FF0000"/>
                  </a:solidFill>
                </a:rPr>
                <a:t>Pour les travaux liés à la GEMAPI:</a:t>
              </a:r>
            </a:p>
          </p:txBody>
        </p:sp>
      </p:grpSp>
      <p:sp>
        <p:nvSpPr>
          <p:cNvPr id="10" name="Rectangle 9">
            <a:extLst>
              <a:ext uri="{FF2B5EF4-FFF2-40B4-BE49-F238E27FC236}">
                <a16:creationId xmlns:a16="http://schemas.microsoft.com/office/drawing/2014/main" id="{CEC0C36A-70C3-2D4A-8EED-E85BABC03FF6}"/>
              </a:ext>
            </a:extLst>
          </p:cNvPr>
          <p:cNvSpPr/>
          <p:nvPr/>
        </p:nvSpPr>
        <p:spPr>
          <a:xfrm>
            <a:off x="457200" y="5486400"/>
            <a:ext cx="838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a:solidFill>
                  <a:srgbClr val="FF0000"/>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1139825"/>
          </a:xfrm>
        </p:spPr>
        <p:txBody>
          <a:bodyPr/>
          <a:lstStyle/>
          <a:p>
            <a:pPr algn="ctr"/>
            <a:r>
              <a:rPr lang="fr-FR" b="1" u="sng">
                <a:solidFill>
                  <a:srgbClr val="000000"/>
                </a:solidFill>
                <a:effectLst/>
                <a:latin typeface="Times New Roman"/>
                <a:cs typeface="Times New Roman"/>
              </a:rPr>
              <a:t>A RETENIR DU C°)</a:t>
            </a:r>
            <a:endParaRPr lang="fr-FR"/>
          </a:p>
        </p:txBody>
      </p:sp>
      <p:sp>
        <p:nvSpPr>
          <p:cNvPr id="3" name="Espace réservé du contenu 2"/>
          <p:cNvSpPr>
            <a:spLocks noGrp="1"/>
          </p:cNvSpPr>
          <p:nvPr>
            <p:ph idx="1"/>
          </p:nvPr>
        </p:nvSpPr>
        <p:spPr>
          <a:xfrm>
            <a:off x="1066800" y="1143000"/>
            <a:ext cx="8001000" cy="5257800"/>
          </a:xfrm>
        </p:spPr>
        <p:txBody>
          <a:bodyPr>
            <a:noAutofit/>
          </a:bodyPr>
          <a:lstStyle/>
          <a:p>
            <a:pPr marL="0" indent="0" algn="just">
              <a:buNone/>
            </a:pPr>
            <a:r>
              <a:rPr lang="fr-FR" sz="2800" b="1" dirty="0">
                <a:solidFill>
                  <a:srgbClr val="000000"/>
                </a:solidFill>
                <a:effectLst/>
                <a:latin typeface="Times New Roman"/>
                <a:cs typeface="Times New Roman"/>
              </a:rPr>
              <a:t>Par le décret digues du 12 mai 2015 les blocs communaux deviennent gestionnaires des systèmes de protection contre les inondations et, </a:t>
            </a:r>
          </a:p>
          <a:p>
            <a:pPr marL="0" indent="0" algn="just">
              <a:buNone/>
            </a:pPr>
            <a:r>
              <a:rPr lang="fr-FR" sz="2800" b="1" dirty="0">
                <a:solidFill>
                  <a:srgbClr val="000000"/>
                </a:solidFill>
                <a:effectLst/>
                <a:latin typeface="Times New Roman"/>
                <a:cs typeface="Times New Roman"/>
              </a:rPr>
              <a:t>l</a:t>
            </a:r>
            <a:r>
              <a:rPr lang="fr-FR" sz="2800" b="1" dirty="0">
                <a:solidFill>
                  <a:srgbClr val="000000"/>
                </a:solidFill>
                <a:latin typeface="Times New Roman"/>
                <a:cs typeface="Times New Roman"/>
              </a:rPr>
              <a:t>es ouvrages pouvant contribuer à la protection des inondations doivent être mis à disposition de la structure porteuse de la GEMAPI.</a:t>
            </a:r>
          </a:p>
          <a:p>
            <a:pPr marL="0" indent="0" algn="just">
              <a:buNone/>
            </a:pPr>
            <a:endParaRPr lang="fr-FR" sz="400" b="1" dirty="0">
              <a:solidFill>
                <a:srgbClr val="000000"/>
              </a:solidFill>
              <a:latin typeface="Times New Roman"/>
              <a:cs typeface="Times New Roman"/>
            </a:endParaRPr>
          </a:p>
          <a:p>
            <a:pPr marL="0" indent="0" algn="just">
              <a:buNone/>
            </a:pPr>
            <a:r>
              <a:rPr lang="fr-FR" sz="2800" b="1" dirty="0">
                <a:solidFill>
                  <a:srgbClr val="000000"/>
                </a:solidFill>
                <a:effectLst/>
                <a:latin typeface="Times New Roman"/>
                <a:cs typeface="Times New Roman"/>
              </a:rPr>
              <a:t>Pour un besoin de cohérence territoriale et d’approche transversale le bloc communal peut, si nécessaire, </a:t>
            </a:r>
            <a:r>
              <a:rPr lang="fr-FR" sz="2800" b="1" u="sng" dirty="0">
                <a:solidFill>
                  <a:srgbClr val="000000"/>
                </a:solidFill>
                <a:effectLst/>
                <a:latin typeface="Times New Roman"/>
                <a:cs typeface="Times New Roman"/>
              </a:rPr>
              <a:t>transférer</a:t>
            </a:r>
            <a:r>
              <a:rPr lang="fr-FR" sz="2800" b="1" dirty="0">
                <a:solidFill>
                  <a:srgbClr val="000000"/>
                </a:solidFill>
                <a:effectLst/>
                <a:latin typeface="Times New Roman"/>
                <a:cs typeface="Times New Roman"/>
              </a:rPr>
              <a:t> (à un syndicat  mixte) </a:t>
            </a:r>
            <a:r>
              <a:rPr lang="fr-FR" sz="2800" b="1" u="sng" dirty="0">
                <a:solidFill>
                  <a:srgbClr val="000000"/>
                </a:solidFill>
                <a:effectLst/>
                <a:latin typeface="Times New Roman"/>
                <a:cs typeface="Times New Roman"/>
              </a:rPr>
              <a:t>ou déléguer </a:t>
            </a:r>
            <a:r>
              <a:rPr lang="fr-FR" sz="2800" b="1" dirty="0">
                <a:solidFill>
                  <a:srgbClr val="000000"/>
                </a:solidFill>
                <a:effectLst/>
                <a:latin typeface="Times New Roman"/>
                <a:cs typeface="Times New Roman"/>
              </a:rPr>
              <a:t>(à un EPTB ou EPAGE) cette compétence GEMAPI</a:t>
            </a:r>
            <a:endParaRPr lang="fr-FR" sz="2800" dirty="0"/>
          </a:p>
        </p:txBody>
      </p:sp>
    </p:spTree>
    <p:extLst>
      <p:ext uri="{BB962C8B-B14F-4D97-AF65-F5344CB8AC3E}">
        <p14:creationId xmlns:p14="http://schemas.microsoft.com/office/powerpoint/2010/main" val="37762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55575"/>
            <a:ext cx="8229600" cy="1139825"/>
          </a:xfrm>
        </p:spPr>
        <p:txBody>
          <a:bodyPr/>
          <a:lstStyle/>
          <a:p>
            <a:pPr algn="ctr">
              <a:defRPr/>
            </a:pPr>
            <a:r>
              <a:rPr lang="fr-FR" b="1" u="sng">
                <a:solidFill>
                  <a:srgbClr val="000000"/>
                </a:solidFill>
                <a:effectLst/>
                <a:latin typeface="Times New Roman"/>
                <a:cs typeface="Times New Roman"/>
              </a:rPr>
              <a:t>A RETENIR DU C°)</a:t>
            </a:r>
            <a:endParaRPr lang="fr-FR">
              <a:solidFill>
                <a:srgbClr val="000000"/>
              </a:solidFill>
            </a:endParaRPr>
          </a:p>
        </p:txBody>
      </p:sp>
      <p:sp>
        <p:nvSpPr>
          <p:cNvPr id="3" name="Espace réservé du contenu 2"/>
          <p:cNvSpPr>
            <a:spLocks noGrp="1"/>
          </p:cNvSpPr>
          <p:nvPr>
            <p:ph idx="1"/>
          </p:nvPr>
        </p:nvSpPr>
        <p:spPr>
          <a:xfrm>
            <a:off x="1447800" y="1143000"/>
            <a:ext cx="7543800" cy="5715000"/>
          </a:xfrm>
        </p:spPr>
        <p:txBody>
          <a:bodyPr>
            <a:normAutofit/>
          </a:bodyPr>
          <a:lstStyle/>
          <a:p>
            <a:pPr marL="0" indent="0" algn="just">
              <a:buFont typeface="Wingdings" charset="0"/>
              <a:buNone/>
              <a:defRPr/>
            </a:pPr>
            <a:r>
              <a:rPr lang="fr-FR" sz="2800" b="1" dirty="0">
                <a:solidFill>
                  <a:srgbClr val="000000"/>
                </a:solidFill>
                <a:effectLst/>
                <a:latin typeface="Times New Roman"/>
                <a:cs typeface="Times New Roman"/>
              </a:rPr>
              <a:t>Taxe GEMAPI:</a:t>
            </a:r>
          </a:p>
          <a:p>
            <a:pPr algn="just">
              <a:buFontTx/>
              <a:buChar char="-"/>
              <a:defRPr/>
            </a:pPr>
            <a:r>
              <a:rPr lang="fr-FR" sz="2800" b="1" dirty="0">
                <a:solidFill>
                  <a:srgbClr val="000000"/>
                </a:solidFill>
                <a:effectLst/>
                <a:latin typeface="Times New Roman"/>
                <a:cs typeface="Times New Roman"/>
              </a:rPr>
              <a:t>instituée et perçue par l’EPCI-FP compétent, </a:t>
            </a:r>
            <a:r>
              <a:rPr lang="fr-FR" sz="2800" dirty="0">
                <a:solidFill>
                  <a:srgbClr val="000000"/>
                </a:solidFill>
                <a:effectLst/>
                <a:latin typeface="Times New Roman"/>
                <a:cs typeface="Times New Roman"/>
              </a:rPr>
              <a:t>même en cas de délégation ou transfert partiel ou total de la compétence.</a:t>
            </a:r>
          </a:p>
          <a:p>
            <a:pPr algn="just">
              <a:buFontTx/>
              <a:buChar char="-"/>
              <a:defRPr/>
            </a:pPr>
            <a:r>
              <a:rPr lang="fr-FR" sz="2800" b="1" dirty="0">
                <a:solidFill>
                  <a:srgbClr val="000000"/>
                </a:solidFill>
                <a:effectLst/>
                <a:latin typeface="Times New Roman"/>
                <a:cs typeface="Times New Roman"/>
              </a:rPr>
              <a:t>Facultative, exclusivement affectée aux dépenses </a:t>
            </a:r>
            <a:r>
              <a:rPr lang="fr-FR" sz="2800" dirty="0">
                <a:solidFill>
                  <a:srgbClr val="000000"/>
                </a:solidFill>
                <a:effectLst/>
                <a:latin typeface="Times New Roman"/>
                <a:cs typeface="Times New Roman"/>
              </a:rPr>
              <a:t>(fonctionnement et investissement) liées à l’exercice de la compétence GEMAPI </a:t>
            </a:r>
          </a:p>
          <a:p>
            <a:pPr algn="just">
              <a:buFontTx/>
              <a:buChar char="-"/>
              <a:defRPr/>
            </a:pPr>
            <a:r>
              <a:rPr lang="fr-FR" sz="2800" b="1" dirty="0">
                <a:solidFill>
                  <a:srgbClr val="000000"/>
                </a:solidFill>
                <a:effectLst/>
                <a:latin typeface="Times New Roman"/>
                <a:cs typeface="Times New Roman"/>
              </a:rPr>
              <a:t>non </a:t>
            </a:r>
            <a:r>
              <a:rPr lang="fr-FR" sz="2800" b="1" dirty="0" err="1">
                <a:solidFill>
                  <a:srgbClr val="000000"/>
                </a:solidFill>
                <a:effectLst/>
                <a:latin typeface="Times New Roman"/>
                <a:cs typeface="Times New Roman"/>
              </a:rPr>
              <a:t>territorialisable</a:t>
            </a:r>
            <a:r>
              <a:rPr lang="fr-FR" sz="2800" b="1" dirty="0">
                <a:solidFill>
                  <a:srgbClr val="000000"/>
                </a:solidFill>
                <a:effectLst/>
                <a:latin typeface="Times New Roman"/>
                <a:cs typeface="Times New Roman"/>
              </a:rPr>
              <a:t> =&gt; </a:t>
            </a:r>
            <a:r>
              <a:rPr lang="fr-FR" sz="2800" dirty="0">
                <a:solidFill>
                  <a:srgbClr val="000000"/>
                </a:solidFill>
                <a:effectLst/>
                <a:latin typeface="Times New Roman"/>
                <a:cs typeface="Times New Roman"/>
              </a:rPr>
              <a:t>tous les contribuables imposables devront s’en acquitter sans distinction territoriale possible</a:t>
            </a:r>
          </a:p>
          <a:p>
            <a:pPr marL="685800" lvl="1" algn="just">
              <a:lnSpc>
                <a:spcPct val="90000"/>
              </a:lnSpc>
              <a:buFont typeface="Wingdings" charset="2"/>
              <a:buChar char="ü"/>
              <a:defRPr/>
            </a:pPr>
            <a:endParaRPr lang="fr-FR" sz="2800" dirty="0">
              <a:solidFill>
                <a:srgbClr val="000000"/>
              </a:solidFill>
              <a:effectLst/>
              <a:latin typeface="Times New Roman"/>
              <a:cs typeface="Times New Roman"/>
            </a:endParaRPr>
          </a:p>
          <a:p>
            <a:pPr marL="685800" lvl="1" algn="just">
              <a:lnSpc>
                <a:spcPct val="90000"/>
              </a:lnSpc>
              <a:buFont typeface="Wingdings" charset="2"/>
              <a:buChar char="ü"/>
              <a:defRPr/>
            </a:pPr>
            <a:endParaRPr lang="fr-FR" sz="2800" dirty="0">
              <a:solidFill>
                <a:srgbClr val="000000"/>
              </a:solidFill>
              <a:effectLst/>
              <a:latin typeface="Times New Roman"/>
              <a:cs typeface="Times New Roman"/>
            </a:endParaRPr>
          </a:p>
          <a:p>
            <a:pPr marL="0" indent="0" algn="just">
              <a:lnSpc>
                <a:spcPct val="90000"/>
              </a:lnSpc>
              <a:buFont typeface="Wingdings" charset="0"/>
              <a:buNone/>
              <a:defRPr/>
            </a:pPr>
            <a:endParaRPr lang="fr-FR" sz="2800"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0"/>
            <a:ext cx="7772400" cy="1139825"/>
          </a:xfrm>
        </p:spPr>
        <p:txBody>
          <a:bodyPr/>
          <a:lstStyle/>
          <a:p>
            <a:pPr algn="ctr" eaLnBrk="1" hangingPunct="1">
              <a:defRPr/>
            </a:pPr>
            <a:r>
              <a:rPr lang="fr-FR" sz="4800" b="1">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PLAN</a:t>
            </a:r>
          </a:p>
        </p:txBody>
      </p:sp>
      <p:sp>
        <p:nvSpPr>
          <p:cNvPr id="24579" name="Rectangle 3"/>
          <p:cNvSpPr>
            <a:spLocks noGrp="1" noChangeArrowheads="1"/>
          </p:cNvSpPr>
          <p:nvPr>
            <p:ph idx="1"/>
          </p:nvPr>
        </p:nvSpPr>
        <p:spPr>
          <a:xfrm>
            <a:off x="152400" y="1524000"/>
            <a:ext cx="9144000" cy="4906963"/>
          </a:xfrm>
        </p:spPr>
        <p:txBody>
          <a:bodyPr>
            <a:normAutofit/>
          </a:bodyPr>
          <a:lstStyle/>
          <a:p>
            <a:pPr marL="0" indent="0" eaLnBrk="1" hangingPunct="1">
              <a:buFont typeface="Wingdings" charset="0"/>
              <a:buNone/>
              <a:defRPr/>
            </a:pPr>
            <a:r>
              <a:rPr lang="fr-FR" sz="32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p>
          <a:p>
            <a:pPr marL="0" indent="0" eaLnBrk="1" hangingPunct="1">
              <a:buFont typeface="Wingdings" charset="0"/>
              <a:buNone/>
              <a:defRPr/>
            </a:pP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p>
          <a:p>
            <a:pPr marL="0" indent="0" eaLnBrk="1" hangingPunct="1">
              <a:buFont typeface="Wingdings" charset="0"/>
              <a:buNone/>
              <a:defRPr/>
            </a:pPr>
            <a:endPar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a:p>
            <a:pPr marL="0" indent="0" eaLnBrk="1" hangingPunct="1">
              <a:buFont typeface="Wingdings" charset="0"/>
              <a:buNone/>
              <a:defRPr/>
            </a:pPr>
            <a:r>
              <a:rPr lang="fr-FR" sz="32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II°) EXEMPLES  D’UTILISATION de la GEMAPI  </a:t>
            </a:r>
          </a:p>
          <a:p>
            <a:pPr marL="0" indent="0" algn="ctr" eaLnBrk="1" hangingPunct="1">
              <a:buFont typeface="Wingdings" charset="0"/>
              <a:buNone/>
              <a:defRPr/>
            </a:pP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Les blocs communaux déjà preneurs </a:t>
            </a:r>
          </a:p>
          <a:p>
            <a:pPr marL="0" indent="0" algn="ctr" eaLnBrk="1" hangingPunct="1">
              <a:buFont typeface="Wingdings" charset="0"/>
              <a:buNone/>
              <a:defRPr/>
            </a:pPr>
            <a:endPar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381000"/>
            <a:ext cx="7162800" cy="838200"/>
          </a:xfrm>
        </p:spPr>
        <p:txBody>
          <a:bodyPr/>
          <a:lstStyle/>
          <a:p>
            <a:r>
              <a:rPr lang="fr-FR" sz="3600" b="1">
                <a:solidFill>
                  <a:srgbClr val="000000"/>
                </a:solidFill>
                <a:latin typeface="Times New Roman"/>
                <a:cs typeface="Times New Roman"/>
              </a:rPr>
              <a:t>LES EPCI </a:t>
            </a:r>
            <a:r>
              <a:rPr lang="mr-IN" sz="3600" b="1">
                <a:solidFill>
                  <a:srgbClr val="000000"/>
                </a:solidFill>
                <a:latin typeface="Times New Roman"/>
                <a:cs typeface="Times New Roman"/>
              </a:rPr>
              <a:t>–</a:t>
            </a:r>
            <a:r>
              <a:rPr lang="fr-FR" sz="3600" b="1">
                <a:solidFill>
                  <a:srgbClr val="000000"/>
                </a:solidFill>
                <a:latin typeface="Times New Roman"/>
                <a:cs typeface="Times New Roman"/>
              </a:rPr>
              <a:t>FP DÉJÀ PRENEURS</a:t>
            </a:r>
          </a:p>
        </p:txBody>
      </p:sp>
      <p:sp>
        <p:nvSpPr>
          <p:cNvPr id="4" name="Espace réservé du contenu 3"/>
          <p:cNvSpPr>
            <a:spLocks noGrp="1"/>
          </p:cNvSpPr>
          <p:nvPr>
            <p:ph idx="1"/>
          </p:nvPr>
        </p:nvSpPr>
        <p:spPr>
          <a:xfrm>
            <a:off x="1524000" y="1447800"/>
            <a:ext cx="7391400" cy="4876800"/>
          </a:xfrm>
        </p:spPr>
        <p:txBody>
          <a:bodyPr>
            <a:normAutofit fontScale="92500" lnSpcReduction="10000"/>
          </a:bodyPr>
          <a:lstStyle/>
          <a:p>
            <a:pPr marL="0" indent="0" algn="just">
              <a:buNone/>
            </a:pPr>
            <a:r>
              <a:rPr lang="fr-FR" sz="2800" dirty="0">
                <a:solidFill>
                  <a:srgbClr val="000000"/>
                </a:solidFill>
                <a:effectLst/>
                <a:latin typeface="Times New Roman"/>
                <a:cs typeface="Times New Roman"/>
              </a:rPr>
              <a:t>En 2017, sur les 200 </a:t>
            </a:r>
            <a:r>
              <a:rPr lang="fr-FR" sz="2800" dirty="0">
                <a:solidFill>
                  <a:srgbClr val="000000"/>
                </a:solidFill>
                <a:latin typeface="Times New Roman"/>
                <a:cs typeface="Times New Roman"/>
              </a:rPr>
              <a:t>E.P.C.I. à F.P.</a:t>
            </a:r>
            <a:r>
              <a:rPr lang="fr-FR" sz="2800" dirty="0">
                <a:solidFill>
                  <a:srgbClr val="000000"/>
                </a:solidFill>
                <a:effectLst/>
                <a:latin typeface="Times New Roman"/>
                <a:cs typeface="Times New Roman"/>
              </a:rPr>
              <a:t> exerçant, par anticipation la compétence GEMAPI</a:t>
            </a:r>
            <a:r>
              <a:rPr lang="fr-FR" sz="2800" dirty="0">
                <a:solidFill>
                  <a:srgbClr val="000000"/>
                </a:solidFill>
                <a:latin typeface="Times New Roman"/>
                <a:cs typeface="Times New Roman"/>
              </a:rPr>
              <a:t>, 34 ont </a:t>
            </a:r>
            <a:r>
              <a:rPr lang="fr-FR" sz="2800" dirty="0">
                <a:solidFill>
                  <a:srgbClr val="000000"/>
                </a:solidFill>
                <a:effectLst/>
                <a:latin typeface="Times New Roman"/>
                <a:cs typeface="Times New Roman"/>
              </a:rPr>
              <a:t>perçu la taxe G.E.M.A.P.I. dont :</a:t>
            </a:r>
          </a:p>
          <a:p>
            <a:pPr lvl="0" algn="just">
              <a:buFontTx/>
              <a:buChar char="-"/>
            </a:pPr>
            <a:r>
              <a:rPr lang="fr-FR" sz="2800" dirty="0">
                <a:solidFill>
                  <a:srgbClr val="000000"/>
                </a:solidFill>
                <a:effectLst/>
                <a:latin typeface="Times New Roman"/>
                <a:cs typeface="Times New Roman"/>
              </a:rPr>
              <a:t>28 Communautés de Communes</a:t>
            </a:r>
          </a:p>
          <a:p>
            <a:pPr lvl="0" algn="just">
              <a:buFontTx/>
              <a:buChar char="-"/>
            </a:pPr>
            <a:r>
              <a:rPr lang="fr-FR" sz="2800" dirty="0">
                <a:solidFill>
                  <a:srgbClr val="000000"/>
                </a:solidFill>
                <a:effectLst/>
                <a:latin typeface="Times New Roman"/>
                <a:cs typeface="Times New Roman"/>
              </a:rPr>
              <a:t>4 Communautés d’agglomération</a:t>
            </a:r>
          </a:p>
          <a:p>
            <a:pPr lvl="0" algn="just">
              <a:buFontTx/>
              <a:buChar char="-"/>
            </a:pPr>
            <a:r>
              <a:rPr lang="fr-FR" sz="2800" dirty="0">
                <a:solidFill>
                  <a:srgbClr val="000000"/>
                </a:solidFill>
                <a:effectLst/>
                <a:latin typeface="Times New Roman"/>
                <a:cs typeface="Times New Roman"/>
              </a:rPr>
              <a:t>2 Communautés urbaines</a:t>
            </a:r>
          </a:p>
          <a:p>
            <a:pPr marL="0" indent="0" algn="just">
              <a:buNone/>
            </a:pPr>
            <a:r>
              <a:rPr lang="fr-FR" sz="2800" dirty="0">
                <a:solidFill>
                  <a:srgbClr val="000000"/>
                </a:solidFill>
                <a:effectLst/>
                <a:latin typeface="Times New Roman"/>
                <a:cs typeface="Times New Roman"/>
              </a:rPr>
              <a:t>Le faible recours à cette taxe peut s’expliquer par le nombre limité d’E.P.C.I. ayant choisi d’exercer cette compétence de manière anticipée et par  la possibilité de recourir à d’autres sources de financement plutôt que d’augmenter la fiscalité locale.</a:t>
            </a:r>
          </a:p>
          <a:p>
            <a:pPr marL="0" indent="0" algn="just">
              <a:buNone/>
            </a:pPr>
            <a:endParaRPr lang="fr-FR" dirty="0">
              <a:solidFill>
                <a:srgbClr val="000000"/>
              </a:solidFill>
              <a:effectLst/>
              <a:latin typeface="Times New Roman"/>
              <a:cs typeface="Times New Roman"/>
            </a:endParaRPr>
          </a:p>
          <a:p>
            <a:pPr algn="just"/>
            <a:endParaRPr lang="fr-FR" dirty="0"/>
          </a:p>
        </p:txBody>
      </p:sp>
    </p:spTree>
    <p:extLst>
      <p:ext uri="{BB962C8B-B14F-4D97-AF65-F5344CB8AC3E}">
        <p14:creationId xmlns:p14="http://schemas.microsoft.com/office/powerpoint/2010/main" val="145166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304800"/>
            <a:ext cx="8839200" cy="1524000"/>
          </a:xfrm>
        </p:spPr>
        <p:txBody>
          <a:bodyPr>
            <a:normAutofit fontScale="90000"/>
          </a:bodyPr>
          <a:lstStyle/>
          <a:p>
            <a:pPr eaLnBrk="1" hangingPunct="1">
              <a:defRPr/>
            </a:pPr>
            <a:r>
              <a:rPr lang="fr-FR" sz="40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br>
              <a:rPr lang="fr-FR" sz="40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b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endParaRPr lang="fr-FR" sz="3200">
              <a:solidFill>
                <a:srgbClr val="000000"/>
              </a:solidFill>
            </a:endParaRPr>
          </a:p>
        </p:txBody>
      </p:sp>
      <p:sp>
        <p:nvSpPr>
          <p:cNvPr id="3" name="Espace réservé du contenu 2"/>
          <p:cNvSpPr>
            <a:spLocks noGrp="1"/>
          </p:cNvSpPr>
          <p:nvPr>
            <p:ph idx="1"/>
          </p:nvPr>
        </p:nvSpPr>
        <p:spPr>
          <a:xfrm>
            <a:off x="838200" y="2057400"/>
            <a:ext cx="8534400" cy="4038600"/>
          </a:xfrm>
        </p:spPr>
        <p:txBody>
          <a:bodyPr>
            <a:noAutofit/>
          </a:bodyPr>
          <a:lstStyle/>
          <a:p>
            <a:pPr marL="541338" indent="-541338">
              <a:lnSpc>
                <a:spcPct val="80000"/>
              </a:lnSpc>
              <a:buFont typeface="Wingdings" charset="0"/>
              <a:buNone/>
            </a:pPr>
            <a:r>
              <a:rPr lang="fr-FR" sz="3200" b="1" u="sng">
                <a:solidFill>
                  <a:srgbClr val="000000"/>
                </a:solidFill>
                <a:latin typeface="Times New Roman" charset="0"/>
                <a:ea typeface="ＭＳ Ｐゴシック" charset="0"/>
                <a:cs typeface="Times New Roman" charset="0"/>
              </a:rPr>
              <a:t>A°)  LA GEMAPI =&gt; Origine et raison d’être</a:t>
            </a:r>
          </a:p>
          <a:p>
            <a:pPr marL="541338" indent="-541338">
              <a:lnSpc>
                <a:spcPct val="80000"/>
              </a:lnSpc>
              <a:buFont typeface="Wingdings" charset="0"/>
              <a:buNone/>
            </a:pPr>
            <a:endParaRPr lang="fr-FR" sz="32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endParaRPr lang="fr-FR" sz="32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r>
              <a:rPr lang="fr-FR" sz="3200" b="1" u="sng">
                <a:solidFill>
                  <a:srgbClr val="000000"/>
                </a:solidFill>
                <a:latin typeface="Times New Roman" charset="0"/>
                <a:ea typeface="ＭＳ Ｐゴシック" charset="0"/>
                <a:cs typeface="Times New Roman" charset="0"/>
              </a:rPr>
              <a:t>B°) LA GEMAPI =&gt; Pour quelles missions ?</a:t>
            </a:r>
          </a:p>
          <a:p>
            <a:pPr marL="541338" indent="-541338">
              <a:lnSpc>
                <a:spcPct val="80000"/>
              </a:lnSpc>
              <a:buFont typeface="Wingdings" charset="0"/>
              <a:buNone/>
            </a:pPr>
            <a:endParaRPr lang="fr-FR" sz="32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endParaRPr lang="fr-FR" sz="3200" b="1" u="sng">
              <a:solidFill>
                <a:srgbClr val="000000"/>
              </a:solidFill>
              <a:latin typeface="Times New Roman" charset="0"/>
              <a:ea typeface="ＭＳ Ｐゴシック" charset="0"/>
              <a:cs typeface="Times New Roman" charset="0"/>
            </a:endParaRPr>
          </a:p>
          <a:p>
            <a:pPr marL="541338" indent="-541338">
              <a:lnSpc>
                <a:spcPct val="80000"/>
              </a:lnSpc>
              <a:buFont typeface="Wingdings" charset="0"/>
              <a:buNone/>
            </a:pPr>
            <a:r>
              <a:rPr lang="fr-FR" sz="3200" b="1" u="sng">
                <a:solidFill>
                  <a:srgbClr val="000000"/>
                </a:solidFill>
                <a:latin typeface="Times New Roman" charset="0"/>
                <a:ea typeface="ＭＳ Ｐゴシック" charset="0"/>
                <a:cs typeface="Times New Roman" charset="0"/>
              </a:rPr>
              <a:t>C°) LA GEMAPI =&gt; Sa mise en œuvre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1752600" y="152400"/>
            <a:ext cx="7391400" cy="1280890"/>
          </a:xfrm>
        </p:spPr>
        <p:txBody>
          <a:bodyPr/>
          <a:lstStyle/>
          <a:p>
            <a:r>
              <a:rPr lang="fr-FR" sz="3600" b="1" u="sng" dirty="0">
                <a:solidFill>
                  <a:srgbClr val="000000"/>
                </a:solidFill>
                <a:latin typeface="Times New Roman"/>
                <a:cs typeface="Times New Roman"/>
              </a:rPr>
              <a:t>CC </a:t>
            </a:r>
            <a:r>
              <a:rPr lang="fr-FR" b="1" u="sng" dirty="0">
                <a:solidFill>
                  <a:srgbClr val="000000"/>
                </a:solidFill>
                <a:latin typeface="Times New Roman"/>
                <a:cs typeface="Times New Roman"/>
              </a:rPr>
              <a:t>DES </a:t>
            </a:r>
            <a:r>
              <a:rPr lang="fr-FR" sz="3600" b="1" u="sng" dirty="0">
                <a:solidFill>
                  <a:srgbClr val="000000"/>
                </a:solidFill>
                <a:latin typeface="Times New Roman"/>
                <a:cs typeface="Times New Roman"/>
              </a:rPr>
              <a:t>MONTS DU LYONNAIS</a:t>
            </a:r>
          </a:p>
        </p:txBody>
      </p:sp>
      <p:sp>
        <p:nvSpPr>
          <p:cNvPr id="2" name="ZoneTexte 1">
            <a:extLst>
              <a:ext uri="{FF2B5EF4-FFF2-40B4-BE49-F238E27FC236}">
                <a16:creationId xmlns:a16="http://schemas.microsoft.com/office/drawing/2014/main" id="{ABC82CC4-490E-BD4F-BA2D-FB484485F94A}"/>
              </a:ext>
            </a:extLst>
          </p:cNvPr>
          <p:cNvSpPr txBox="1"/>
          <p:nvPr/>
        </p:nvSpPr>
        <p:spPr>
          <a:xfrm>
            <a:off x="1219200" y="1905000"/>
            <a:ext cx="7543800" cy="2246769"/>
          </a:xfrm>
          <a:prstGeom prst="rect">
            <a:avLst/>
          </a:prstGeom>
          <a:noFill/>
        </p:spPr>
        <p:txBody>
          <a:bodyPr wrap="square" rtlCol="0">
            <a:spAutoFit/>
          </a:bodyPr>
          <a:lstStyle/>
          <a:p>
            <a:pPr algn="just"/>
            <a:r>
              <a:rPr lang="fr-FR" sz="2800" u="sng" dirty="0">
                <a:latin typeface="Times New Roman" panose="02020603050405020304" pitchFamily="18" charset="0"/>
                <a:cs typeface="Times New Roman" panose="02020603050405020304" pitchFamily="18" charset="0"/>
              </a:rPr>
              <a:t>1</a:t>
            </a:r>
            <a:r>
              <a:rPr lang="fr-FR" sz="2800" u="sng" baseline="30000" dirty="0">
                <a:latin typeface="Times New Roman" panose="02020603050405020304" pitchFamily="18" charset="0"/>
                <a:cs typeface="Times New Roman" panose="02020603050405020304" pitchFamily="18" charset="0"/>
              </a:rPr>
              <a:t>er</a:t>
            </a:r>
            <a:r>
              <a:rPr lang="fr-FR" sz="2800" u="sng" dirty="0">
                <a:latin typeface="Times New Roman" panose="02020603050405020304" pitchFamily="18" charset="0"/>
                <a:cs typeface="Times New Roman" panose="02020603050405020304" pitchFamily="18" charset="0"/>
              </a:rPr>
              <a:t> exemple </a:t>
            </a:r>
            <a:r>
              <a:rPr lang="fr-FR" sz="2800" dirty="0">
                <a:latin typeface="Times New Roman" panose="02020603050405020304" pitchFamily="18" charset="0"/>
                <a:cs typeface="Times New Roman" panose="02020603050405020304" pitchFamily="18" charset="0"/>
              </a:rPr>
              <a:t>: est celui de La communauté de communes des Monts du Lyonnais dont le siège est dans le Rhône qui a instauré la taxe GEMAPI pour 2019 suite à un vote lors du conseil communautaire  du 24/09/2018</a:t>
            </a:r>
          </a:p>
        </p:txBody>
      </p:sp>
      <p:pic>
        <p:nvPicPr>
          <p:cNvPr id="6" name="Image 5" descr="GEMAPI V730 institution et produit 25 09 2018-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53400"/>
            <a:ext cx="9220200" cy="15163800"/>
          </a:xfrm>
          <a:prstGeom prst="rect">
            <a:avLst/>
          </a:prstGeom>
        </p:spPr>
      </p:pic>
    </p:spTree>
    <p:extLst>
      <p:ext uri="{BB962C8B-B14F-4D97-AF65-F5344CB8AC3E}">
        <p14:creationId xmlns:p14="http://schemas.microsoft.com/office/powerpoint/2010/main" val="24131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EMAPI V730 institution et produit 25 09 2018-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0"/>
            <a:ext cx="9372600" cy="11582400"/>
          </a:xfrm>
          <a:prstGeom prst="rect">
            <a:avLst/>
          </a:prstGeom>
        </p:spPr>
      </p:pic>
    </p:spTree>
    <p:extLst>
      <p:ext uri="{BB962C8B-B14F-4D97-AF65-F5344CB8AC3E}">
        <p14:creationId xmlns:p14="http://schemas.microsoft.com/office/powerpoint/2010/main" val="1743206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DE2BB-6081-8940-AEA5-3F5FFF921DD2}"/>
              </a:ext>
            </a:extLst>
          </p:cNvPr>
          <p:cNvSpPr>
            <a:spLocks noGrp="1"/>
          </p:cNvSpPr>
          <p:nvPr>
            <p:ph type="title"/>
          </p:nvPr>
        </p:nvSpPr>
        <p:spPr>
          <a:xfrm>
            <a:off x="-152400" y="76200"/>
            <a:ext cx="9448800" cy="1280890"/>
          </a:xfrm>
        </p:spPr>
        <p:txBody>
          <a:bodyPr>
            <a:normAutofit fontScale="90000"/>
          </a:bodyPr>
          <a:lstStyle/>
          <a:p>
            <a:pPr algn="ctr"/>
            <a:r>
              <a:rPr lang="fr-FR" b="1" dirty="0"/>
              <a:t>	   Ex : La CC Marches du Velay </a:t>
            </a:r>
            <a:r>
              <a:rPr lang="fr-FR" b="1" dirty="0" err="1"/>
              <a:t>Rochebaron</a:t>
            </a:r>
            <a:r>
              <a:rPr lang="fr-FR" b="1" dirty="0"/>
              <a:t>   		    au CC du 6/3/2018 vote de délégation</a:t>
            </a:r>
            <a:br>
              <a:rPr lang="fr-FR" b="1" dirty="0"/>
            </a:br>
            <a:endParaRPr lang="fr-FR" b="1" dirty="0"/>
          </a:p>
        </p:txBody>
      </p:sp>
      <p:sp>
        <p:nvSpPr>
          <p:cNvPr id="7" name="Rectangle 6">
            <a:extLst>
              <a:ext uri="{FF2B5EF4-FFF2-40B4-BE49-F238E27FC236}">
                <a16:creationId xmlns:a16="http://schemas.microsoft.com/office/drawing/2014/main" id="{EDB0955E-4111-3740-A73D-46E1AB41A315}"/>
              </a:ext>
            </a:extLst>
          </p:cNvPr>
          <p:cNvSpPr/>
          <p:nvPr/>
        </p:nvSpPr>
        <p:spPr>
          <a:xfrm>
            <a:off x="609600" y="1178778"/>
            <a:ext cx="8382000" cy="5755422"/>
          </a:xfrm>
          <a:prstGeom prst="rect">
            <a:avLst/>
          </a:prstGeom>
        </p:spPr>
        <p:txBody>
          <a:bodyPr wrap="square">
            <a:spAutoFit/>
          </a:bodyPr>
          <a:lstStyle/>
          <a:p>
            <a:pPr indent="14288" algn="just"/>
            <a:r>
              <a:rPr lang="fr-FR" sz="2400" b="1" u="sng" dirty="0">
                <a:latin typeface="Times New Roman" panose="02020603050405020304" pitchFamily="18" charset="0"/>
                <a:cs typeface="Times New Roman" panose="02020603050405020304" pitchFamily="18" charset="0"/>
              </a:rPr>
              <a:t>2</a:t>
            </a:r>
            <a:r>
              <a:rPr lang="fr-FR" sz="2400" b="1" u="sng" baseline="30000" dirty="0">
                <a:latin typeface="Times New Roman" panose="02020603050405020304" pitchFamily="18" charset="0"/>
                <a:cs typeface="Times New Roman" panose="02020603050405020304" pitchFamily="18" charset="0"/>
              </a:rPr>
              <a:t>ème</a:t>
            </a:r>
            <a:r>
              <a:rPr lang="fr-FR" sz="2400" b="1" u="sng" dirty="0">
                <a:latin typeface="Times New Roman" panose="02020603050405020304" pitchFamily="18" charset="0"/>
                <a:cs typeface="Times New Roman" panose="02020603050405020304" pitchFamily="18" charset="0"/>
              </a:rPr>
              <a:t> exemple :</a:t>
            </a:r>
            <a:r>
              <a:rPr lang="fr-FR" sz="2400" b="1" dirty="0">
                <a:latin typeface="Times New Roman" panose="02020603050405020304" pitchFamily="18" charset="0"/>
                <a:cs typeface="Times New Roman" panose="02020603050405020304" pitchFamily="18" charset="0"/>
              </a:rPr>
              <a:t> est celui de La CCMVR</a:t>
            </a:r>
            <a:r>
              <a:rPr lang="fr-FR" sz="2400" dirty="0">
                <a:latin typeface="Times New Roman" panose="02020603050405020304" pitchFamily="18" charset="0"/>
                <a:cs typeface="Times New Roman" panose="02020603050405020304" pitchFamily="18" charset="0"/>
              </a:rPr>
              <a:t>, qui ne disposant pas des moyens pour l’exercice de la GEMAPI a, pour les années 2018 et 2019, mis en place un partenariat avec le syndicat Intercommunal d’aménagement de la Loire et de ses affluents, (SICALA).</a:t>
            </a:r>
          </a:p>
          <a:p>
            <a:pPr algn="just"/>
            <a:endParaRPr lang="fr-FR" sz="800" b="1" dirty="0">
              <a:latin typeface="Times New Roman" panose="02020603050405020304" pitchFamily="18" charset="0"/>
              <a:cs typeface="Times New Roman" panose="02020603050405020304" pitchFamily="18" charset="0"/>
            </a:endParaRPr>
          </a:p>
          <a:p>
            <a:pPr marL="725488" algn="just"/>
            <a:r>
              <a:rPr lang="fr-FR" sz="2400" b="1" u="sng" dirty="0">
                <a:latin typeface="Times New Roman" panose="02020603050405020304" pitchFamily="18" charset="0"/>
                <a:cs typeface="Times New Roman" panose="02020603050405020304" pitchFamily="18" charset="0"/>
              </a:rPr>
              <a:t>Extrait du CR du 6/3/18 </a:t>
            </a:r>
            <a:r>
              <a:rPr lang="fr-FR" sz="2400" b="1" dirty="0">
                <a:latin typeface="Times New Roman" panose="02020603050405020304" pitchFamily="18" charset="0"/>
                <a:cs typeface="Times New Roman" panose="02020603050405020304" pitchFamily="18" charset="0"/>
              </a:rPr>
              <a:t>: Afin d’assurer une action coordonnée et cohérente sur le territoire du Département, la structure intercommunale désormais compétente en «Gestion des milieux aquatiques et de prévention des inondations», souhaite confier au SICALA une partie des missions liées à l’exercice de cette compétence, par le biais d’une convention.</a:t>
            </a:r>
          </a:p>
          <a:p>
            <a:pPr marL="725488" algn="just"/>
            <a:r>
              <a:rPr lang="fr-FR" sz="2400" b="1" dirty="0">
                <a:latin typeface="Times New Roman" panose="02020603050405020304" pitchFamily="18" charset="0"/>
                <a:cs typeface="Times New Roman" panose="02020603050405020304" pitchFamily="18" charset="0"/>
              </a:rPr>
              <a:t>Il est proposé de conventionner en 2018 avec le SICALA (convention de partenariat =&gt; nettoyage des rives et berges…). </a:t>
            </a:r>
            <a:r>
              <a:rPr lang="fr-FR" sz="2400" dirty="0">
                <a:latin typeface="Times New Roman" panose="02020603050405020304" pitchFamily="18" charset="0"/>
                <a:cs typeface="Times New Roman" panose="02020603050405020304" pitchFamily="18" charset="0"/>
              </a:rPr>
              <a:t>(renouvelé pour 2019)</a:t>
            </a:r>
            <a:r>
              <a:rPr lang="fr-FR" sz="2400" b="1" dirty="0">
                <a:latin typeface="Times New Roman" panose="02020603050405020304" pitchFamily="18" charset="0"/>
                <a:cs typeface="Times New Roman" panose="02020603050405020304" pitchFamily="18" charset="0"/>
              </a:rPr>
              <a:t> </a:t>
            </a:r>
            <a:endParaRPr lang="fr-FR" sz="800" b="1" dirty="0">
              <a:latin typeface="Times New Roman" panose="02020603050405020304" pitchFamily="18" charset="0"/>
              <a:cs typeface="Times New Roman" panose="02020603050405020304" pitchFamily="18" charset="0"/>
            </a:endParaRPr>
          </a:p>
          <a:p>
            <a:pPr marL="725488" algn="just">
              <a:buFont typeface="Wingdings" pitchFamily="2" charset="2"/>
              <a:buChar char="v"/>
            </a:pPr>
            <a:r>
              <a:rPr lang="fr-FR" sz="2400" b="1" dirty="0">
                <a:latin typeface="Times New Roman" panose="02020603050405020304" pitchFamily="18" charset="0"/>
                <a:cs typeface="Times New Roman" panose="02020603050405020304" pitchFamily="18" charset="0"/>
              </a:rPr>
              <a:t>Pas  de taxe GEMAPI votée pour 2018 / 2019  </a:t>
            </a:r>
            <a:endParaRPr lang="fr-FR" sz="24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8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9DAE37-F52A-BA4B-A5AC-C1A7C823EED0}"/>
              </a:ext>
            </a:extLst>
          </p:cNvPr>
          <p:cNvSpPr>
            <a:spLocks noGrp="1"/>
          </p:cNvSpPr>
          <p:nvPr>
            <p:ph type="title"/>
          </p:nvPr>
        </p:nvSpPr>
        <p:spPr>
          <a:xfrm>
            <a:off x="304800" y="76200"/>
            <a:ext cx="8991600" cy="1280890"/>
          </a:xfrm>
        </p:spPr>
        <p:txBody>
          <a:bodyPr/>
          <a:lstStyle/>
          <a:p>
            <a:r>
              <a:rPr lang="fr-FR" b="1" dirty="0"/>
              <a:t>BILAN DES TX GEMAPI REALISES EN 2018</a:t>
            </a:r>
          </a:p>
        </p:txBody>
      </p:sp>
      <p:pic>
        <p:nvPicPr>
          <p:cNvPr id="5" name="Espace réservé du contenu 4">
            <a:extLst>
              <a:ext uri="{FF2B5EF4-FFF2-40B4-BE49-F238E27FC236}">
                <a16:creationId xmlns:a16="http://schemas.microsoft.com/office/drawing/2014/main" id="{688DF333-60F0-0C42-BC22-29FF498DEDB2}"/>
              </a:ext>
            </a:extLst>
          </p:cNvPr>
          <p:cNvPicPr>
            <a:picLocks noGrp="1" noChangeAspect="1"/>
          </p:cNvPicPr>
          <p:nvPr>
            <p:ph idx="1"/>
          </p:nvPr>
        </p:nvPicPr>
        <p:blipFill>
          <a:blip r:embed="rId3"/>
          <a:stretch>
            <a:fillRect/>
          </a:stretch>
        </p:blipFill>
        <p:spPr>
          <a:xfrm>
            <a:off x="76200" y="1"/>
            <a:ext cx="9067800" cy="6858000"/>
          </a:xfrm>
        </p:spPr>
      </p:pic>
    </p:spTree>
    <p:extLst>
      <p:ext uri="{BB962C8B-B14F-4D97-AF65-F5344CB8AC3E}">
        <p14:creationId xmlns:p14="http://schemas.microsoft.com/office/powerpoint/2010/main" val="36499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EFD03-DD64-1B40-9DD3-0B47E3330F75}"/>
              </a:ext>
            </a:extLst>
          </p:cNvPr>
          <p:cNvSpPr>
            <a:spLocks noGrp="1"/>
          </p:cNvSpPr>
          <p:nvPr>
            <p:ph type="title"/>
          </p:nvPr>
        </p:nvSpPr>
        <p:spPr/>
        <p:txBody>
          <a:bodyPr/>
          <a:lstStyle/>
          <a:p>
            <a:endParaRPr lang="fr-FR"/>
          </a:p>
        </p:txBody>
      </p:sp>
      <p:pic>
        <p:nvPicPr>
          <p:cNvPr id="9" name="Espace réservé du contenu 8">
            <a:extLst>
              <a:ext uri="{FF2B5EF4-FFF2-40B4-BE49-F238E27FC236}">
                <a16:creationId xmlns:a16="http://schemas.microsoft.com/office/drawing/2014/main" id="{BA10488F-2AA6-C344-808B-4C76896ACEAE}"/>
              </a:ext>
            </a:extLst>
          </p:cNvPr>
          <p:cNvPicPr>
            <a:picLocks noGrp="1" noChangeAspect="1"/>
          </p:cNvPicPr>
          <p:nvPr>
            <p:ph idx="1"/>
          </p:nvPr>
        </p:nvPicPr>
        <p:blipFill>
          <a:blip r:embed="rId3"/>
          <a:stretch>
            <a:fillRect/>
          </a:stretch>
        </p:blipFill>
        <p:spPr>
          <a:xfrm>
            <a:off x="152401" y="17490"/>
            <a:ext cx="8991599" cy="6840510"/>
          </a:xfrm>
        </p:spPr>
      </p:pic>
    </p:spTree>
    <p:extLst>
      <p:ext uri="{BB962C8B-B14F-4D97-AF65-F5344CB8AC3E}">
        <p14:creationId xmlns:p14="http://schemas.microsoft.com/office/powerpoint/2010/main" val="732668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A8BF28-C0D4-C342-B825-0A03685A2425}"/>
              </a:ext>
            </a:extLst>
          </p:cNvPr>
          <p:cNvSpPr>
            <a:spLocks noGrp="1"/>
          </p:cNvSpPr>
          <p:nvPr>
            <p:ph idx="1"/>
          </p:nvPr>
        </p:nvSpPr>
        <p:spPr>
          <a:xfrm>
            <a:off x="762000" y="1219200"/>
            <a:ext cx="8229600" cy="5257800"/>
          </a:xfrm>
        </p:spPr>
        <p:txBody>
          <a:bodyPr>
            <a:noAutofit/>
          </a:bodyPr>
          <a:lstStyle/>
          <a:p>
            <a:pPr marL="0" indent="0" algn="just">
              <a:buNone/>
            </a:pPr>
            <a:r>
              <a:rPr lang="fr-FR" sz="2400" b="1" u="sng" dirty="0">
                <a:latin typeface="Times New Roman" panose="02020603050405020304" pitchFamily="18" charset="0"/>
                <a:cs typeface="Times New Roman" panose="02020603050405020304" pitchFamily="18" charset="0"/>
              </a:rPr>
              <a:t>Extrait du CR du 24/9/19 </a:t>
            </a:r>
            <a:r>
              <a:rPr lang="fr-FR" sz="2400" b="1" dirty="0">
                <a:latin typeface="Times New Roman" panose="02020603050405020304" pitchFamily="18" charset="0"/>
                <a:cs typeface="Times New Roman" panose="02020603050405020304" pitchFamily="18" charset="0"/>
              </a:rPr>
              <a:t>: </a:t>
            </a:r>
          </a:p>
          <a:p>
            <a:pPr algn="just">
              <a:spcBef>
                <a:spcPts val="400"/>
              </a:spcBef>
            </a:pPr>
            <a:r>
              <a:rPr lang="fr-FR" sz="2400" dirty="0">
                <a:latin typeface="Times New Roman" panose="02020603050405020304" pitchFamily="18" charset="0"/>
                <a:cs typeface="Times New Roman" panose="02020603050405020304" pitchFamily="18" charset="0"/>
              </a:rPr>
              <a:t>La CCMVR a pour les années 2018 et 2019 mis en place un partenariat avec le syndicat Intercommunal d’aménagement de la Loire et de ses affluents, (SICALA).  </a:t>
            </a:r>
            <a:endParaRPr lang="fr-FR" sz="800" dirty="0">
              <a:latin typeface="Times New Roman" panose="02020603050405020304" pitchFamily="18" charset="0"/>
              <a:cs typeface="Times New Roman" panose="02020603050405020304" pitchFamily="18" charset="0"/>
            </a:endParaRPr>
          </a:p>
          <a:p>
            <a:pPr algn="just">
              <a:spcBef>
                <a:spcPts val="400"/>
              </a:spcBef>
            </a:pPr>
            <a:r>
              <a:rPr lang="fr-FR" sz="2400" dirty="0">
                <a:latin typeface="Times New Roman" panose="02020603050405020304" pitchFamily="18" charset="0"/>
                <a:cs typeface="Times New Roman" panose="02020603050405020304" pitchFamily="18" charset="0"/>
              </a:rPr>
              <a:t>Cette situation ne pouvait être que transitoire jusqu’au 1</a:t>
            </a:r>
            <a:r>
              <a:rPr lang="fr-FR" sz="2400" baseline="30000" dirty="0">
                <a:latin typeface="Times New Roman" panose="02020603050405020304" pitchFamily="18" charset="0"/>
                <a:cs typeface="Times New Roman" panose="02020603050405020304" pitchFamily="18" charset="0"/>
              </a:rPr>
              <a:t>er</a:t>
            </a:r>
            <a:r>
              <a:rPr lang="fr-FR" sz="2400" dirty="0">
                <a:latin typeface="Times New Roman" panose="02020603050405020304" pitchFamily="18" charset="0"/>
                <a:cs typeface="Times New Roman" panose="02020603050405020304" pitchFamily="18" charset="0"/>
              </a:rPr>
              <a:t> janvier 2020 (la loi MAPTAM)</a:t>
            </a:r>
          </a:p>
          <a:p>
            <a:pPr algn="just">
              <a:spcBef>
                <a:spcPts val="400"/>
              </a:spcBef>
            </a:pPr>
            <a:r>
              <a:rPr lang="fr-FR" sz="2400" dirty="0">
                <a:latin typeface="Times New Roman" panose="02020603050405020304" pitchFamily="18" charset="0"/>
                <a:cs typeface="Times New Roman" panose="02020603050405020304" pitchFamily="18" charset="0"/>
              </a:rPr>
              <a:t>La délégation restant toutefois possible auprès d’un syndicat mixte labélisé (EPAGE).</a:t>
            </a:r>
            <a:endParaRPr lang="fr-FR" sz="800" dirty="0">
              <a:latin typeface="Times New Roman" panose="02020603050405020304" pitchFamily="18" charset="0"/>
              <a:cs typeface="Times New Roman" panose="02020603050405020304" pitchFamily="18" charset="0"/>
            </a:endParaRPr>
          </a:p>
          <a:p>
            <a:pPr algn="just">
              <a:spcBef>
                <a:spcPts val="400"/>
              </a:spcBef>
            </a:pPr>
            <a:r>
              <a:rPr lang="fr-FR" sz="2400" dirty="0">
                <a:latin typeface="Times New Roman" panose="02020603050405020304" pitchFamily="18" charset="0"/>
                <a:cs typeface="Times New Roman" panose="02020603050405020304" pitchFamily="18" charset="0"/>
              </a:rPr>
              <a:t>L’ensemble des EPCI souhaitant conserver l’ensemble des compétences GEMAPI, et les exercer par délégation à l’EPAGE. il est décidé de déléguer la compétence à l’EPAGE Loire-Lignon. </a:t>
            </a:r>
          </a:p>
          <a:p>
            <a:pPr algn="just">
              <a:spcBef>
                <a:spcPts val="400"/>
              </a:spcBef>
            </a:pPr>
            <a:r>
              <a:rPr lang="fr-FR" sz="2400" dirty="0">
                <a:latin typeface="Times New Roman" panose="02020603050405020304" pitchFamily="18" charset="0"/>
                <a:cs typeface="Times New Roman" panose="02020603050405020304" pitchFamily="18" charset="0"/>
              </a:rPr>
              <a:t>Aucun des alinéas de cette compétence ne sera donc transféré́. </a:t>
            </a:r>
          </a:p>
          <a:p>
            <a:pPr marL="0" indent="0" algn="just">
              <a:spcBef>
                <a:spcPts val="400"/>
              </a:spcBef>
              <a:buNone/>
            </a:pPr>
            <a:r>
              <a:rPr lang="fr-FR" sz="2400" b="1" dirty="0">
                <a:latin typeface="Times New Roman" panose="02020603050405020304" pitchFamily="18" charset="0"/>
                <a:cs typeface="Times New Roman" panose="02020603050405020304" pitchFamily="18" charset="0"/>
              </a:rPr>
              <a:t>Voté à l’unanimité</a:t>
            </a:r>
          </a:p>
          <a:p>
            <a:pPr algn="just">
              <a:spcBef>
                <a:spcPts val="400"/>
              </a:spcBef>
            </a:pPr>
            <a:endParaRPr lang="fr-FR" sz="2400" dirty="0">
              <a:latin typeface="Times New Roman" panose="02020603050405020304" pitchFamily="18" charset="0"/>
              <a:cs typeface="Times New Roman" panose="02020603050405020304" pitchFamily="18" charset="0"/>
            </a:endParaRPr>
          </a:p>
          <a:p>
            <a:pPr marL="0" indent="0" algn="just">
              <a:spcBef>
                <a:spcPts val="400"/>
              </a:spcBef>
              <a:buNone/>
            </a:pPr>
            <a:endParaRPr lang="fr-FR" sz="800" dirty="0">
              <a:latin typeface="Times New Roman" panose="02020603050405020304" pitchFamily="18" charset="0"/>
              <a:cs typeface="Times New Roman" panose="02020603050405020304" pitchFamily="18" charset="0"/>
            </a:endParaRPr>
          </a:p>
          <a:p>
            <a:pPr algn="just">
              <a:spcBef>
                <a:spcPts val="400"/>
              </a:spcBef>
            </a:pPr>
            <a:endParaRPr lang="fr-FR" sz="2400" dirty="0">
              <a:latin typeface="Times New Roman" panose="02020603050405020304" pitchFamily="18" charset="0"/>
              <a:cs typeface="Times New Roman" panose="02020603050405020304" pitchFamily="18" charset="0"/>
            </a:endParaRPr>
          </a:p>
          <a:p>
            <a:pPr algn="just">
              <a:spcBef>
                <a:spcPts val="400"/>
              </a:spcBef>
            </a:pPr>
            <a:endParaRPr lang="fr-FR" sz="2400" dirty="0">
              <a:latin typeface="Times New Roman" panose="02020603050405020304" pitchFamily="18" charset="0"/>
              <a:cs typeface="Times New Roman" panose="02020603050405020304" pitchFamily="18" charset="0"/>
            </a:endParaRPr>
          </a:p>
          <a:p>
            <a:pPr algn="just"/>
            <a:endParaRPr lang="fr-FR" sz="2400" dirty="0">
              <a:latin typeface="Times New Roman" panose="02020603050405020304" pitchFamily="18" charset="0"/>
              <a:cs typeface="Times New Roman" panose="02020603050405020304" pitchFamily="18" charset="0"/>
            </a:endParaRPr>
          </a:p>
        </p:txBody>
      </p:sp>
      <p:sp>
        <p:nvSpPr>
          <p:cNvPr id="4" name="Titre 1">
            <a:extLst>
              <a:ext uri="{FF2B5EF4-FFF2-40B4-BE49-F238E27FC236}">
                <a16:creationId xmlns:a16="http://schemas.microsoft.com/office/drawing/2014/main" id="{A433208F-9EBD-0D44-9B19-7DB665419EDA}"/>
              </a:ext>
            </a:extLst>
          </p:cNvPr>
          <p:cNvSpPr>
            <a:spLocks noGrp="1"/>
          </p:cNvSpPr>
          <p:nvPr>
            <p:ph type="title"/>
          </p:nvPr>
        </p:nvSpPr>
        <p:spPr>
          <a:xfrm>
            <a:off x="838200" y="166910"/>
            <a:ext cx="7924800" cy="1052290"/>
          </a:xfrm>
        </p:spPr>
        <p:txBody>
          <a:bodyPr>
            <a:normAutofit fontScale="90000"/>
          </a:bodyPr>
          <a:lstStyle/>
          <a:p>
            <a:pPr algn="ctr"/>
            <a:r>
              <a:rPr lang="fr-FR" b="1" dirty="0"/>
              <a:t>La CC Marches du Velay </a:t>
            </a:r>
            <a:r>
              <a:rPr lang="fr-FR" b="1" dirty="0" err="1"/>
              <a:t>Rochebaron</a:t>
            </a:r>
            <a:r>
              <a:rPr lang="fr-FR" b="1" dirty="0"/>
              <a:t> =&gt; CC du 24/09/2019</a:t>
            </a:r>
          </a:p>
        </p:txBody>
      </p:sp>
    </p:spTree>
    <p:extLst>
      <p:ext uri="{BB962C8B-B14F-4D97-AF65-F5344CB8AC3E}">
        <p14:creationId xmlns:p14="http://schemas.microsoft.com/office/powerpoint/2010/main" val="6819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9833D68-90EE-2F40-9F04-0B9CB6B0227C}"/>
              </a:ext>
            </a:extLst>
          </p:cNvPr>
          <p:cNvSpPr>
            <a:spLocks noGrp="1"/>
          </p:cNvSpPr>
          <p:nvPr>
            <p:ph type="title"/>
          </p:nvPr>
        </p:nvSpPr>
        <p:spPr>
          <a:xfrm>
            <a:off x="1563687" y="152400"/>
            <a:ext cx="7123113" cy="1509713"/>
          </a:xfrm>
        </p:spPr>
        <p:txBody>
          <a:bodyPr>
            <a:normAutofit fontScale="90000"/>
          </a:bodyPr>
          <a:lstStyle/>
          <a:p>
            <a:pPr algn="ctr"/>
            <a:r>
              <a:rPr lang="fr-FR" b="1" dirty="0"/>
              <a:t>La CC Marches du Velay </a:t>
            </a:r>
            <a:r>
              <a:rPr lang="fr-FR" b="1" dirty="0" err="1"/>
              <a:t>Rochebaron</a:t>
            </a:r>
            <a:r>
              <a:rPr lang="fr-FR" b="1" dirty="0"/>
              <a:t> =&gt; CC du 24/09/2019</a:t>
            </a:r>
            <a:br>
              <a:rPr lang="fr-FR" b="1" dirty="0"/>
            </a:br>
            <a:endParaRPr lang="fr-FR" b="1" dirty="0"/>
          </a:p>
        </p:txBody>
      </p:sp>
      <p:pic>
        <p:nvPicPr>
          <p:cNvPr id="7" name="Espace réservé du contenu 4">
            <a:extLst>
              <a:ext uri="{FF2B5EF4-FFF2-40B4-BE49-F238E27FC236}">
                <a16:creationId xmlns:a16="http://schemas.microsoft.com/office/drawing/2014/main" id="{216C1C15-827D-5D43-89E7-2C1A700E57D4}"/>
              </a:ext>
            </a:extLst>
          </p:cNvPr>
          <p:cNvPicPr>
            <a:picLocks noGrp="1" noChangeAspect="1"/>
          </p:cNvPicPr>
          <p:nvPr>
            <p:ph idx="1"/>
          </p:nvPr>
        </p:nvPicPr>
        <p:blipFill>
          <a:blip r:embed="rId3"/>
          <a:stretch>
            <a:fillRect/>
          </a:stretch>
        </p:blipFill>
        <p:spPr>
          <a:xfrm>
            <a:off x="990600" y="1447800"/>
            <a:ext cx="8077200" cy="3733800"/>
          </a:xfrm>
        </p:spPr>
      </p:pic>
      <p:sp>
        <p:nvSpPr>
          <p:cNvPr id="8" name="ZoneTexte 7">
            <a:extLst>
              <a:ext uri="{FF2B5EF4-FFF2-40B4-BE49-F238E27FC236}">
                <a16:creationId xmlns:a16="http://schemas.microsoft.com/office/drawing/2014/main" id="{F3A5E26D-960A-1C4C-B8CC-5896FBF8568C}"/>
              </a:ext>
            </a:extLst>
          </p:cNvPr>
          <p:cNvSpPr txBox="1"/>
          <p:nvPr/>
        </p:nvSpPr>
        <p:spPr>
          <a:xfrm>
            <a:off x="1219200" y="5257800"/>
            <a:ext cx="7543800" cy="1292662"/>
          </a:xfrm>
          <a:prstGeom prst="rect">
            <a:avLst/>
          </a:prstGeom>
          <a:noFill/>
        </p:spPr>
        <p:txBody>
          <a:bodyPr wrap="square" rtlCol="0">
            <a:spAutoFit/>
          </a:bodyPr>
          <a:lstStyle/>
          <a:p>
            <a:pPr algn="just"/>
            <a:r>
              <a:rPr lang="fr-FR" sz="2600" b="1" dirty="0">
                <a:latin typeface="Times New Roman" panose="02020603050405020304" pitchFamily="18" charset="0"/>
                <a:cs typeface="Times New Roman" panose="02020603050405020304" pitchFamily="18" charset="0"/>
              </a:rPr>
              <a:t>Donc la taxe GEMAPI sera perçue en 2020 auprès de tous les contribuables  de la CC Marches du Velay </a:t>
            </a:r>
            <a:r>
              <a:rPr lang="fr-FR" sz="2600" b="1" dirty="0" err="1">
                <a:latin typeface="Times New Roman" panose="02020603050405020304" pitchFamily="18" charset="0"/>
                <a:cs typeface="Times New Roman" panose="02020603050405020304" pitchFamily="18" charset="0"/>
              </a:rPr>
              <a:t>Rochebaron</a:t>
            </a:r>
            <a:r>
              <a:rPr lang="fr-FR" sz="2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41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152400"/>
            <a:ext cx="7772400" cy="911225"/>
          </a:xfrm>
        </p:spPr>
        <p:txBody>
          <a:bodyPr/>
          <a:lstStyle/>
          <a:p>
            <a:pPr algn="ctr" eaLnBrk="1" hangingPunct="1">
              <a:defRPr/>
            </a:pPr>
            <a:r>
              <a:rPr lang="fr-FR" sz="4800" b="1">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PLAN</a:t>
            </a:r>
          </a:p>
        </p:txBody>
      </p:sp>
      <p:sp>
        <p:nvSpPr>
          <p:cNvPr id="24579" name="Rectangle 3"/>
          <p:cNvSpPr>
            <a:spLocks noGrp="1" noChangeArrowheads="1"/>
          </p:cNvSpPr>
          <p:nvPr>
            <p:ph idx="1"/>
          </p:nvPr>
        </p:nvSpPr>
        <p:spPr>
          <a:xfrm>
            <a:off x="152400" y="1295400"/>
            <a:ext cx="9144000" cy="4906963"/>
          </a:xfrm>
        </p:spPr>
        <p:txBody>
          <a:bodyPr>
            <a:normAutofit/>
          </a:bodyPr>
          <a:lstStyle/>
          <a:p>
            <a:pPr marL="0" indent="0" eaLnBrk="1" hangingPunct="1">
              <a:buFont typeface="Wingdings" charset="0"/>
              <a:buNone/>
              <a:defRPr/>
            </a:pPr>
            <a:r>
              <a:rPr lang="fr-FR" sz="32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p>
          <a:p>
            <a:pPr marL="0" indent="0" eaLnBrk="1" hangingPunct="1">
              <a:buFont typeface="Wingdings" charset="0"/>
              <a:buNone/>
              <a:defRPr/>
            </a:pP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p>
          <a:p>
            <a:pPr marL="0" indent="0" eaLnBrk="1" hangingPunct="1">
              <a:buFont typeface="Wingdings" charset="0"/>
              <a:buNone/>
              <a:defRPr/>
            </a:pPr>
            <a:endPar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a:p>
            <a:pPr marL="0" indent="0" eaLnBrk="1" hangingPunct="1">
              <a:buFont typeface="Wingdings" charset="0"/>
              <a:buNone/>
              <a:defRPr/>
            </a:pPr>
            <a:r>
              <a:rPr lang="fr-FR" sz="32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II°) EXEMPLES  D’UTILISATION de la GEMAPI  </a:t>
            </a:r>
          </a:p>
          <a:p>
            <a:pPr marL="0" indent="0" algn="ctr" eaLnBrk="1" hangingPunct="1">
              <a:buFont typeface="Wingdings" charset="0"/>
              <a:buNone/>
              <a:defRPr/>
            </a:pP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Les blocs communaux déjà preneurs </a:t>
            </a:r>
          </a:p>
          <a:p>
            <a:pPr marL="0" indent="0" algn="ctr" eaLnBrk="1" hangingPunct="1">
              <a:buFont typeface="Wingdings" charset="0"/>
              <a:buNone/>
              <a:defRPr/>
            </a:pPr>
            <a:endPar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endParaRPr>
          </a:p>
          <a:p>
            <a:pPr marL="0" indent="0" eaLnBrk="1" hangingPunct="1">
              <a:buFont typeface="Wingdings" charset="0"/>
              <a:buNone/>
              <a:defRPr/>
            </a:pPr>
            <a:r>
              <a:rPr lang="fr-FR" sz="32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III°) LES PROBLÉMATIQUES de la GEMAPI :  </a:t>
            </a:r>
          </a:p>
          <a:p>
            <a:pPr marL="0" indent="0" algn="ctr" eaLnBrk="1" hangingPunct="1">
              <a:buFont typeface="Wingdings" charset="0"/>
              <a:buNone/>
              <a:defRPr/>
            </a:pP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dessous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5000" y="76200"/>
            <a:ext cx="7086600" cy="914400"/>
          </a:xfrm>
        </p:spPr>
        <p:txBody>
          <a:bodyPr>
            <a:normAutofit/>
          </a:bodyPr>
          <a:lstStyle/>
          <a:p>
            <a:r>
              <a:rPr lang="fr-FR" sz="3600" b="1" u="sng" dirty="0">
                <a:solidFill>
                  <a:srgbClr val="000000"/>
                </a:solidFill>
                <a:effectLst/>
                <a:latin typeface="Times New Roman"/>
                <a:cs typeface="Times New Roman"/>
              </a:rPr>
              <a:t>Une stratégie efficiente nécessaire </a:t>
            </a:r>
            <a:endParaRPr lang="fr-FR" sz="3600" b="1" u="sng" dirty="0">
              <a:solidFill>
                <a:srgbClr val="000000"/>
              </a:solidFill>
              <a:latin typeface="Times New Roman"/>
              <a:cs typeface="Times New Roman"/>
            </a:endParaRPr>
          </a:p>
        </p:txBody>
      </p:sp>
      <p:sp>
        <p:nvSpPr>
          <p:cNvPr id="3" name="Espace réservé du contenu 2"/>
          <p:cNvSpPr>
            <a:spLocks noGrp="1"/>
          </p:cNvSpPr>
          <p:nvPr>
            <p:ph idx="1"/>
          </p:nvPr>
        </p:nvSpPr>
        <p:spPr>
          <a:xfrm>
            <a:off x="1295400" y="914400"/>
            <a:ext cx="7696200" cy="5943600"/>
          </a:xfrm>
        </p:spPr>
        <p:txBody>
          <a:bodyPr>
            <a:noAutofit/>
          </a:bodyPr>
          <a:lstStyle/>
          <a:p>
            <a:pPr marL="0" indent="0" algn="just">
              <a:spcBef>
                <a:spcPts val="400"/>
              </a:spcBef>
              <a:buNone/>
            </a:pPr>
            <a:r>
              <a:rPr lang="fr-FR" sz="2800" dirty="0">
                <a:solidFill>
                  <a:srgbClr val="000000"/>
                </a:solidFill>
                <a:latin typeface="Times New Roman"/>
                <a:cs typeface="Times New Roman"/>
              </a:rPr>
              <a:t>La compétence GEMAPI nécessite la mise en place d’une stratégie efficiente =&gt; pour une meilleure efficacité </a:t>
            </a:r>
          </a:p>
          <a:p>
            <a:pPr marL="0" indent="0" algn="just">
              <a:spcBef>
                <a:spcPts val="400"/>
              </a:spcBef>
              <a:buNone/>
            </a:pPr>
            <a:endParaRPr lang="fr-FR" sz="1000" dirty="0">
              <a:solidFill>
                <a:srgbClr val="000000"/>
              </a:solidFill>
              <a:effectLst/>
              <a:latin typeface="Times New Roman"/>
              <a:cs typeface="Times New Roman"/>
            </a:endParaRPr>
          </a:p>
          <a:p>
            <a:pPr marL="0" lvl="1" indent="0" algn="just">
              <a:spcBef>
                <a:spcPts val="400"/>
              </a:spcBef>
              <a:buNone/>
            </a:pPr>
            <a:r>
              <a:rPr lang="fr-FR" sz="2800" dirty="0">
                <a:solidFill>
                  <a:srgbClr val="000000"/>
                </a:solidFill>
                <a:effectLst/>
                <a:latin typeface="Times New Roman"/>
                <a:cs typeface="Times New Roman"/>
              </a:rPr>
              <a:t>Cette stratégie comprend notamment l’établissement d’une démarche globale de gestion des risques d’inondation. </a:t>
            </a:r>
          </a:p>
          <a:p>
            <a:pPr marL="0" lvl="1" indent="0" algn="just">
              <a:spcBef>
                <a:spcPts val="400"/>
              </a:spcBef>
              <a:buNone/>
            </a:pPr>
            <a:endParaRPr lang="fr-FR" sz="1000" dirty="0">
              <a:solidFill>
                <a:srgbClr val="000000"/>
              </a:solidFill>
              <a:effectLst/>
              <a:latin typeface="Times New Roman"/>
              <a:cs typeface="Times New Roman"/>
            </a:endParaRPr>
          </a:p>
          <a:p>
            <a:pPr marL="0" lvl="1" indent="0" algn="just">
              <a:spcBef>
                <a:spcPts val="400"/>
              </a:spcBef>
              <a:buNone/>
            </a:pPr>
            <a:r>
              <a:rPr lang="fr-FR" sz="2800" dirty="0">
                <a:solidFill>
                  <a:srgbClr val="000000"/>
                </a:solidFill>
                <a:effectLst/>
                <a:latin typeface="Times New Roman"/>
                <a:cs typeface="Times New Roman"/>
              </a:rPr>
              <a:t>L’état des lieux réalisé et la stratégie définie permettent d’orienter les choix à faire pour la nouvelle organisation.</a:t>
            </a:r>
          </a:p>
          <a:p>
            <a:pPr marL="0" lvl="1" indent="0" algn="just">
              <a:spcBef>
                <a:spcPts val="400"/>
              </a:spcBef>
              <a:buNone/>
            </a:pPr>
            <a:endParaRPr lang="fr-FR" sz="1000" dirty="0">
              <a:solidFill>
                <a:srgbClr val="000000"/>
              </a:solidFill>
              <a:effectLst/>
              <a:latin typeface="Times New Roman"/>
              <a:cs typeface="Times New Roman"/>
            </a:endParaRPr>
          </a:p>
          <a:p>
            <a:pPr marL="0" lvl="1" indent="0" algn="just">
              <a:spcBef>
                <a:spcPts val="400"/>
              </a:spcBef>
              <a:buNone/>
            </a:pPr>
            <a:r>
              <a:rPr lang="fr-FR" sz="2800" dirty="0">
                <a:solidFill>
                  <a:srgbClr val="000000"/>
                </a:solidFill>
                <a:latin typeface="Times New Roman"/>
                <a:cs typeface="Times New Roman"/>
              </a:rPr>
              <a:t>L’E.P.C.I. au centre de la compétence a tout intérêt à s’appuyer sur les structures existantes par transfert ou délégation.</a:t>
            </a:r>
          </a:p>
          <a:p>
            <a:pPr marL="0" lvl="1" indent="0" algn="just">
              <a:spcBef>
                <a:spcPts val="400"/>
              </a:spcBef>
              <a:buNone/>
            </a:pPr>
            <a:endParaRPr lang="fr-FR" sz="2800" dirty="0">
              <a:solidFill>
                <a:srgbClr val="000000"/>
              </a:solidFill>
              <a:effectLst/>
              <a:latin typeface="Times New Roman"/>
              <a:cs typeface="Times New Roman"/>
            </a:endParaRPr>
          </a:p>
          <a:p>
            <a:pPr marL="0" lvl="1" indent="0" algn="just">
              <a:spcBef>
                <a:spcPts val="400"/>
              </a:spcBef>
              <a:buNone/>
            </a:pPr>
            <a:endParaRPr lang="fr-FR" sz="2800" dirty="0">
              <a:solidFill>
                <a:srgbClr val="000000"/>
              </a:solidFill>
              <a:effectLst/>
              <a:latin typeface="Times New Roman"/>
              <a:cs typeface="Times New Roman"/>
            </a:endParaRPr>
          </a:p>
          <a:p>
            <a:pPr marL="0" lvl="1" indent="0" algn="just">
              <a:spcBef>
                <a:spcPts val="400"/>
              </a:spcBef>
              <a:buNone/>
            </a:pPr>
            <a:endParaRPr lang="fr-FR" sz="2800" dirty="0">
              <a:solidFill>
                <a:srgbClr val="000000"/>
              </a:solidFill>
              <a:effectLst/>
              <a:latin typeface="Times New Roman"/>
              <a:cs typeface="Times New Roman"/>
            </a:endParaRPr>
          </a:p>
          <a:p>
            <a:pPr marL="0" lvl="1" indent="0" algn="just">
              <a:spcBef>
                <a:spcPts val="400"/>
              </a:spcBef>
              <a:buNone/>
            </a:pPr>
            <a:endParaRPr lang="fr-FR" sz="2800" dirty="0">
              <a:solidFill>
                <a:srgbClr val="000000"/>
              </a:solidFill>
              <a:effectLst/>
              <a:latin typeface="Times New Roman"/>
              <a:cs typeface="Times New Roman"/>
            </a:endParaRPr>
          </a:p>
          <a:p>
            <a:pPr marL="0" lvl="1" indent="0" algn="just">
              <a:spcBef>
                <a:spcPts val="400"/>
              </a:spcBef>
              <a:buNone/>
            </a:pPr>
            <a:endParaRPr lang="fr-FR" sz="2800" dirty="0">
              <a:solidFill>
                <a:srgbClr val="000000"/>
              </a:solidFill>
              <a:effectLst/>
              <a:latin typeface="Times New Roman"/>
              <a:cs typeface="Times New Roman"/>
            </a:endParaRPr>
          </a:p>
        </p:txBody>
      </p:sp>
    </p:spTree>
    <p:extLst>
      <p:ext uri="{BB962C8B-B14F-4D97-AF65-F5344CB8AC3E}">
        <p14:creationId xmlns:p14="http://schemas.microsoft.com/office/powerpoint/2010/main" val="39577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201613"/>
            <a:ext cx="7696200" cy="941387"/>
          </a:xfrm>
        </p:spPr>
        <p:txBody>
          <a:bodyPr>
            <a:normAutofit fontScale="90000"/>
          </a:bodyPr>
          <a:lstStyle/>
          <a:p>
            <a:pPr lvl="0" algn="ctr"/>
            <a:r>
              <a:rPr lang="fr-FR" sz="3200" b="1" u="sng" dirty="0">
                <a:solidFill>
                  <a:srgbClr val="000000"/>
                </a:solidFill>
                <a:effectLst/>
              </a:rPr>
              <a:t>Le transfert à un syndicat mixte </a:t>
            </a:r>
            <a:r>
              <a:rPr lang="fr-FR" sz="3200" b="1" dirty="0">
                <a:solidFill>
                  <a:srgbClr val="000000"/>
                </a:solidFill>
                <a:effectLst/>
              </a:rPr>
              <a:t>: </a:t>
            </a:r>
            <a:br>
              <a:rPr lang="fr-FR" sz="3200" b="1" dirty="0">
                <a:solidFill>
                  <a:srgbClr val="000000"/>
                </a:solidFill>
                <a:effectLst/>
              </a:rPr>
            </a:br>
            <a:endParaRPr lang="fr-FR" sz="3200" b="1" dirty="0">
              <a:solidFill>
                <a:srgbClr val="000000"/>
              </a:solidFill>
            </a:endParaRPr>
          </a:p>
        </p:txBody>
      </p:sp>
      <p:sp>
        <p:nvSpPr>
          <p:cNvPr id="3" name="Espace réservé du contenu 2"/>
          <p:cNvSpPr>
            <a:spLocks noGrp="1"/>
          </p:cNvSpPr>
          <p:nvPr>
            <p:ph idx="1"/>
          </p:nvPr>
        </p:nvSpPr>
        <p:spPr>
          <a:xfrm>
            <a:off x="1905000" y="1295400"/>
            <a:ext cx="6858000" cy="4648200"/>
          </a:xfrm>
        </p:spPr>
        <p:txBody>
          <a:bodyPr>
            <a:normAutofit lnSpcReduction="10000"/>
          </a:bodyPr>
          <a:lstStyle/>
          <a:p>
            <a:pPr marL="0" lvl="0" indent="0" algn="just">
              <a:lnSpc>
                <a:spcPct val="110000"/>
              </a:lnSpc>
              <a:buNone/>
            </a:pPr>
            <a:r>
              <a:rPr lang="fr-FR" sz="2800" dirty="0">
                <a:solidFill>
                  <a:srgbClr val="000000"/>
                </a:solidFill>
                <a:effectLst/>
                <a:latin typeface="Times New Roman"/>
                <a:cs typeface="Times New Roman"/>
              </a:rPr>
              <a:t>Si le transfert à un syndicat mixte présente </a:t>
            </a:r>
            <a:r>
              <a:rPr lang="fr-FR" sz="2800" dirty="0">
                <a:solidFill>
                  <a:srgbClr val="000000"/>
                </a:solidFill>
                <a:latin typeface="Times New Roman"/>
                <a:cs typeface="Times New Roman"/>
              </a:rPr>
              <a:t>l</a:t>
            </a:r>
            <a:r>
              <a:rPr lang="fr-FR" sz="2800" dirty="0">
                <a:solidFill>
                  <a:srgbClr val="000000"/>
                </a:solidFill>
                <a:effectLst/>
                <a:latin typeface="Times New Roman"/>
                <a:cs typeface="Times New Roman"/>
              </a:rPr>
              <a:t>’avantage du partage du coût des travaux entre les Collectivités Locales et les Territoires concernés et d’avoir un interlocuteur unique.</a:t>
            </a:r>
          </a:p>
          <a:p>
            <a:pPr marL="0" lvl="0" indent="0" algn="just">
              <a:lnSpc>
                <a:spcPct val="110000"/>
              </a:lnSpc>
              <a:buNone/>
            </a:pPr>
            <a:r>
              <a:rPr lang="fr-FR" sz="2800" dirty="0">
                <a:solidFill>
                  <a:srgbClr val="000000"/>
                </a:solidFill>
                <a:effectLst/>
                <a:latin typeface="Times New Roman"/>
                <a:cs typeface="Times New Roman"/>
              </a:rPr>
              <a:t> L’E.P.C.I.- F.P. a moins de marge de manœuvre pour définir le niveau de protection et la zone protégée qui lui sont rattachées</a:t>
            </a:r>
            <a:r>
              <a:rPr lang="fr-FR" sz="2800" dirty="0">
                <a:solidFill>
                  <a:srgbClr val="000000"/>
                </a:solidFill>
                <a:latin typeface="Times New Roman"/>
                <a:cs typeface="Times New Roman"/>
              </a:rPr>
              <a:t> </a:t>
            </a:r>
          </a:p>
          <a:p>
            <a:pPr marL="0" lvl="0" indent="0" algn="just">
              <a:lnSpc>
                <a:spcPct val="110000"/>
              </a:lnSpc>
              <a:buNone/>
            </a:pPr>
            <a:r>
              <a:rPr lang="fr-FR" sz="2800" dirty="0">
                <a:solidFill>
                  <a:srgbClr val="000000"/>
                </a:solidFill>
                <a:latin typeface="Times New Roman"/>
                <a:cs typeface="Times New Roman"/>
              </a:rPr>
              <a:t>car </a:t>
            </a:r>
            <a:r>
              <a:rPr lang="fr-FR" sz="2800" dirty="0">
                <a:solidFill>
                  <a:srgbClr val="000000"/>
                </a:solidFill>
                <a:effectLst/>
                <a:latin typeface="Times New Roman"/>
                <a:cs typeface="Times New Roman"/>
              </a:rPr>
              <a:t>un arbitrage financier s’opérera nécessairement entre les projets à mener en priorité.</a:t>
            </a:r>
            <a:endParaRPr lang="fr-FR" sz="2800" dirty="0">
              <a:latin typeface="Times New Roman"/>
              <a:cs typeface="Times New Roman"/>
            </a:endParaRPr>
          </a:p>
        </p:txBody>
      </p:sp>
    </p:spTree>
    <p:extLst>
      <p:ext uri="{BB962C8B-B14F-4D97-AF65-F5344CB8AC3E}">
        <p14:creationId xmlns:p14="http://schemas.microsoft.com/office/powerpoint/2010/main" val="69529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7800" y="228600"/>
            <a:ext cx="7467600" cy="1219200"/>
          </a:xfrm>
        </p:spPr>
        <p:txBody>
          <a:bodyPr>
            <a:normAutofit fontScale="90000"/>
          </a:bodyPr>
          <a:lstStyle/>
          <a:p>
            <a:pPr eaLnBrk="1" hangingPunct="1">
              <a:defRPr/>
            </a:pPr>
            <a:r>
              <a:rPr lang="fr-FR" sz="40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br>
              <a:rPr lang="fr-FR" sz="40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b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endParaRPr lang="fr-FR" sz="3200">
              <a:solidFill>
                <a:srgbClr val="000000"/>
              </a:solidFill>
            </a:endParaRPr>
          </a:p>
        </p:txBody>
      </p:sp>
      <p:sp>
        <p:nvSpPr>
          <p:cNvPr id="3" name="Espace réservé du contenu 2"/>
          <p:cNvSpPr>
            <a:spLocks noGrp="1"/>
          </p:cNvSpPr>
          <p:nvPr>
            <p:ph idx="1"/>
          </p:nvPr>
        </p:nvSpPr>
        <p:spPr>
          <a:xfrm>
            <a:off x="228600" y="1676400"/>
            <a:ext cx="8534400" cy="457200"/>
          </a:xfrm>
        </p:spPr>
        <p:txBody>
          <a:bodyPr>
            <a:normAutofit lnSpcReduction="10000"/>
          </a:bodyPr>
          <a:lstStyle/>
          <a:p>
            <a:pPr marL="541338" indent="-541338">
              <a:lnSpc>
                <a:spcPct val="80000"/>
              </a:lnSpc>
              <a:buFont typeface="Wingdings" charset="0"/>
              <a:buNone/>
              <a:defRPr/>
            </a:pPr>
            <a:r>
              <a:rPr lang="fr-FR" sz="3200" b="1" u="sng">
                <a:solidFill>
                  <a:srgbClr val="000000"/>
                </a:solidFill>
                <a:latin typeface="Times New Roman" charset="0"/>
                <a:ea typeface="ＭＳ Ｐゴシック" charset="0"/>
                <a:cs typeface="Times New Roman" charset="0"/>
              </a:rPr>
              <a:t>A°)  LA GEMAPI =&gt; Son Origine</a:t>
            </a:r>
            <a:endParaRPr lang="fr-FR" sz="3200" b="1">
              <a:solidFill>
                <a:srgbClr val="000000"/>
              </a:solidFill>
              <a:latin typeface="Times New Roman" charset="0"/>
              <a:ea typeface="ＭＳ Ｐゴシック" charset="0"/>
              <a:cs typeface="Times New Roman" charset="0"/>
            </a:endParaRPr>
          </a:p>
        </p:txBody>
      </p:sp>
      <p:sp>
        <p:nvSpPr>
          <p:cNvPr id="4" name="Espace réservé du contenu 2"/>
          <p:cNvSpPr txBox="1">
            <a:spLocks/>
          </p:cNvSpPr>
          <p:nvPr/>
        </p:nvSpPr>
        <p:spPr bwMode="auto">
          <a:xfrm>
            <a:off x="152400" y="2209800"/>
            <a:ext cx="8763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a:lstStyle>
          <a:p>
            <a:pPr marL="0" lvl="1" indent="0" algn="just">
              <a:lnSpc>
                <a:spcPct val="80000"/>
              </a:lnSpc>
              <a:buClr>
                <a:schemeClr val="hlink"/>
              </a:buClr>
              <a:buSzPct val="80000"/>
              <a:buNone/>
              <a:defRPr/>
            </a:pPr>
            <a:r>
              <a:rPr lang="fr-FR" sz="3200">
                <a:solidFill>
                  <a:srgbClr val="000000"/>
                </a:solidFill>
                <a:effectLst/>
                <a:latin typeface="Times New Roman"/>
                <a:cs typeface="Times New Roman"/>
              </a:rPr>
              <a:t>La superposition de plusieurs </a:t>
            </a:r>
            <a:r>
              <a:rPr lang="fr-FR" sz="3200" b="1">
                <a:solidFill>
                  <a:srgbClr val="000000"/>
                </a:solidFill>
                <a:effectLst/>
                <a:latin typeface="Times New Roman"/>
                <a:cs typeface="Times New Roman"/>
              </a:rPr>
              <a:t>lois</a:t>
            </a:r>
            <a:r>
              <a:rPr lang="fr-FR" sz="3200">
                <a:solidFill>
                  <a:srgbClr val="000000"/>
                </a:solidFill>
                <a:effectLst/>
                <a:latin typeface="Times New Roman"/>
                <a:cs typeface="Times New Roman"/>
              </a:rPr>
              <a:t> a donné </a:t>
            </a:r>
            <a:r>
              <a:rPr lang="fr-FR" sz="3200" b="1">
                <a:solidFill>
                  <a:srgbClr val="000000"/>
                </a:solidFill>
                <a:effectLst/>
                <a:latin typeface="Times New Roman"/>
                <a:cs typeface="Times New Roman"/>
              </a:rPr>
              <a:t>aux blocs communaux, à compter du 1/1/2018, l'obligation: </a:t>
            </a:r>
          </a:p>
          <a:p>
            <a:pPr marL="806450" indent="-442913" algn="just">
              <a:lnSpc>
                <a:spcPct val="80000"/>
              </a:lnSpc>
              <a:defRPr/>
            </a:pPr>
            <a:r>
              <a:rPr lang="fr-FR">
                <a:solidFill>
                  <a:srgbClr val="000000"/>
                </a:solidFill>
                <a:effectLst/>
                <a:latin typeface="Times New Roman"/>
                <a:cs typeface="Times New Roman"/>
              </a:rPr>
              <a:t>de gérer les milieux aquatiques et,</a:t>
            </a:r>
          </a:p>
          <a:p>
            <a:pPr marL="806450" indent="-442913" algn="just">
              <a:lnSpc>
                <a:spcPct val="80000"/>
              </a:lnSpc>
              <a:defRPr/>
            </a:pPr>
            <a:r>
              <a:rPr lang="fr-FR">
                <a:solidFill>
                  <a:srgbClr val="000000"/>
                </a:solidFill>
                <a:effectLst/>
                <a:latin typeface="Times New Roman"/>
                <a:cs typeface="Times New Roman"/>
              </a:rPr>
              <a:t>de prévenir les inondations. </a:t>
            </a:r>
          </a:p>
          <a:p>
            <a:pPr marL="80963" indent="0" algn="just">
              <a:lnSpc>
                <a:spcPct val="80000"/>
              </a:lnSpc>
              <a:buFont typeface="Wingdings" charset="0"/>
              <a:buNone/>
              <a:defRPr/>
            </a:pPr>
            <a:endParaRPr lang="fr-FR" sz="1600">
              <a:solidFill>
                <a:srgbClr val="000000"/>
              </a:solidFill>
              <a:effectLst/>
              <a:latin typeface="Times New Roman"/>
              <a:cs typeface="Times New Roman"/>
            </a:endParaRPr>
          </a:p>
          <a:p>
            <a:pPr marL="80963" indent="0" algn="just">
              <a:lnSpc>
                <a:spcPct val="80000"/>
              </a:lnSpc>
              <a:buFont typeface="Wingdings" charset="0"/>
              <a:buNone/>
              <a:defRPr/>
            </a:pPr>
            <a:r>
              <a:rPr lang="fr-FR">
                <a:solidFill>
                  <a:srgbClr val="000000"/>
                </a:solidFill>
                <a:effectLst/>
                <a:latin typeface="Times New Roman"/>
                <a:cs typeface="Times New Roman"/>
              </a:rPr>
              <a:t>Cette obligation porte le nom de compétence GÉMAPI (acronyme de </a:t>
            </a:r>
            <a:r>
              <a:rPr lang="fr-FR" err="1">
                <a:solidFill>
                  <a:srgbClr val="000000"/>
                </a:solidFill>
                <a:effectLst/>
                <a:latin typeface="Times New Roman"/>
                <a:cs typeface="Times New Roman"/>
              </a:rPr>
              <a:t>GEstion</a:t>
            </a:r>
            <a:r>
              <a:rPr lang="fr-FR">
                <a:solidFill>
                  <a:srgbClr val="000000"/>
                </a:solidFill>
                <a:effectLst/>
                <a:latin typeface="Times New Roman"/>
                <a:cs typeface="Times New Roman"/>
              </a:rPr>
              <a:t> des Milieux Aquatiques et Prévention des Inondations).  </a:t>
            </a:r>
          </a:p>
          <a:p>
            <a:pPr marL="80963" indent="0" algn="just">
              <a:lnSpc>
                <a:spcPct val="80000"/>
              </a:lnSpc>
              <a:buFont typeface="Wingdings" charset="0"/>
              <a:buNone/>
              <a:defRPr/>
            </a:pPr>
            <a:r>
              <a:rPr lang="fr-FR">
                <a:solidFill>
                  <a:srgbClr val="000000"/>
                </a:solidFill>
                <a:effectLst/>
                <a:latin typeface="Times New Roman"/>
                <a:cs typeface="Times New Roman"/>
              </a:rPr>
              <a:t>Les blocs communaux étant =&gt; EPCI FP (métropole, communauté de communes,</a:t>
            </a:r>
            <a:r>
              <a:rPr lang="mr-IN">
                <a:solidFill>
                  <a:srgbClr val="000000"/>
                </a:solidFill>
                <a:effectLst/>
                <a:latin typeface="Times New Roman"/>
                <a:cs typeface="Times New Roman"/>
              </a:rPr>
              <a:t>…</a:t>
            </a:r>
            <a:r>
              <a:rPr lang="fr-FR">
                <a:solidFill>
                  <a:srgbClr val="000000"/>
                </a:solidFill>
                <a:effectLst/>
                <a:latin typeface="Times New Roman"/>
                <a:cs typeface="Times New Roman"/>
              </a:rPr>
              <a:t>) </a:t>
            </a:r>
          </a:p>
        </p:txBody>
      </p:sp>
      <p:sp>
        <p:nvSpPr>
          <p:cNvPr id="5" name="Pensées 4"/>
          <p:cNvSpPr/>
          <p:nvPr/>
        </p:nvSpPr>
        <p:spPr>
          <a:xfrm>
            <a:off x="6781800" y="3048000"/>
            <a:ext cx="2438400" cy="1143000"/>
          </a:xfrm>
          <a:prstGeom prst="cloudCallout">
            <a:avLst>
              <a:gd name="adj1" fmla="val -8806"/>
              <a:gd name="adj2" fmla="val 138023"/>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fr-FR" sz="1400">
                <a:solidFill>
                  <a:schemeClr val="bg1"/>
                </a:solidFill>
                <a:latin typeface="Calibri" charset="0"/>
              </a:rPr>
              <a:t>ETALISSEMENT PUBLIC DE COOPERATION INTERCOMMUNALE </a:t>
            </a:r>
            <a:endParaRPr lang="fr-FR" sz="1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70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nodeType="after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300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0200" y="169952"/>
            <a:ext cx="7010400" cy="1139825"/>
          </a:xfrm>
        </p:spPr>
        <p:txBody>
          <a:bodyPr/>
          <a:lstStyle/>
          <a:p>
            <a:pPr algn="ctr"/>
            <a:r>
              <a:rPr lang="fr-FR" b="1" u="sng" dirty="0">
                <a:solidFill>
                  <a:srgbClr val="000000"/>
                </a:solidFill>
                <a:effectLst/>
                <a:latin typeface="Times New Roman"/>
                <a:cs typeface="Times New Roman"/>
              </a:rPr>
              <a:t>La régie directe E.P.C.I. - F.P.</a:t>
            </a:r>
            <a:r>
              <a:rPr lang="fr-FR" b="1" dirty="0">
                <a:solidFill>
                  <a:srgbClr val="000000"/>
                </a:solidFill>
                <a:effectLst/>
                <a:latin typeface="Times New Roman"/>
                <a:cs typeface="Times New Roman"/>
              </a:rPr>
              <a:t> </a:t>
            </a:r>
            <a:endParaRPr lang="fr-FR" b="1" dirty="0">
              <a:solidFill>
                <a:srgbClr val="000000"/>
              </a:solidFill>
            </a:endParaRPr>
          </a:p>
        </p:txBody>
      </p:sp>
      <p:sp>
        <p:nvSpPr>
          <p:cNvPr id="3" name="Espace réservé du contenu 2"/>
          <p:cNvSpPr>
            <a:spLocks noGrp="1"/>
          </p:cNvSpPr>
          <p:nvPr>
            <p:ph idx="1"/>
          </p:nvPr>
        </p:nvSpPr>
        <p:spPr>
          <a:xfrm>
            <a:off x="1600200" y="1295400"/>
            <a:ext cx="7391400" cy="5410200"/>
          </a:xfrm>
        </p:spPr>
        <p:txBody>
          <a:bodyPr>
            <a:noAutofit/>
          </a:bodyPr>
          <a:lstStyle/>
          <a:p>
            <a:pPr marL="0" lvl="0" indent="0" algn="just">
              <a:buNone/>
            </a:pPr>
            <a:r>
              <a:rPr lang="fr-FR" sz="2800" dirty="0">
                <a:solidFill>
                  <a:srgbClr val="000000"/>
                </a:solidFill>
                <a:effectLst/>
                <a:latin typeface="Times New Roman"/>
                <a:cs typeface="Times New Roman"/>
              </a:rPr>
              <a:t>La régie directe E.P.C.I. - F.P. a pour principaux avantages d’avoir une liberté dans la définition de sa politique de gestion des risques. </a:t>
            </a:r>
          </a:p>
          <a:p>
            <a:pPr marL="0" lvl="0" indent="0" algn="just">
              <a:buNone/>
            </a:pPr>
            <a:endParaRPr lang="fr-FR" sz="1400" dirty="0">
              <a:solidFill>
                <a:srgbClr val="000000"/>
              </a:solidFill>
              <a:effectLst/>
              <a:latin typeface="Times New Roman"/>
              <a:cs typeface="Times New Roman"/>
            </a:endParaRPr>
          </a:p>
          <a:p>
            <a:pPr marL="0" lvl="0" indent="0" algn="just">
              <a:buNone/>
            </a:pPr>
            <a:r>
              <a:rPr lang="fr-FR" sz="2800" dirty="0">
                <a:solidFill>
                  <a:srgbClr val="000000"/>
                </a:solidFill>
                <a:effectLst/>
                <a:latin typeface="Times New Roman"/>
                <a:cs typeface="Times New Roman"/>
              </a:rPr>
              <a:t>La vision stratégique est à long terme de lier la compétence G.E.M.AP.I. à la compétence « urbanisme » et de ne pas la réduire à la seule gestion de l’aléa.</a:t>
            </a:r>
          </a:p>
          <a:p>
            <a:pPr marL="0" lvl="0" indent="0" algn="just">
              <a:buNone/>
            </a:pPr>
            <a:endParaRPr lang="fr-FR" sz="1400" dirty="0">
              <a:solidFill>
                <a:srgbClr val="000000"/>
              </a:solidFill>
              <a:effectLst/>
              <a:latin typeface="Times New Roman"/>
              <a:cs typeface="Times New Roman"/>
            </a:endParaRPr>
          </a:p>
          <a:p>
            <a:pPr marL="0" lvl="0" indent="0" algn="just">
              <a:buNone/>
            </a:pPr>
            <a:r>
              <a:rPr lang="fr-FR" sz="2800" dirty="0">
                <a:solidFill>
                  <a:srgbClr val="000000"/>
                </a:solidFill>
                <a:effectLst/>
                <a:latin typeface="Times New Roman"/>
                <a:cs typeface="Times New Roman"/>
              </a:rPr>
              <a:t>L’inconvénient est qu’elle ne permet pas toujours d’apporter une réponse à l’échelle d’un bassin versant.</a:t>
            </a:r>
          </a:p>
          <a:p>
            <a:endParaRPr lang="fr-FR" sz="2800" dirty="0"/>
          </a:p>
        </p:txBody>
      </p:sp>
    </p:spTree>
    <p:extLst>
      <p:ext uri="{BB962C8B-B14F-4D97-AF65-F5344CB8AC3E}">
        <p14:creationId xmlns:p14="http://schemas.microsoft.com/office/powerpoint/2010/main" val="369619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19200" y="228601"/>
            <a:ext cx="7772400" cy="5334000"/>
          </a:xfrm>
        </p:spPr>
        <p:txBody>
          <a:bodyPr>
            <a:noAutofit/>
          </a:bodyPr>
          <a:lstStyle/>
          <a:p>
            <a:pPr marL="0" indent="0" algn="just">
              <a:spcBef>
                <a:spcPts val="400"/>
              </a:spcBef>
              <a:buNone/>
            </a:pPr>
            <a:r>
              <a:rPr lang="fr-FR" sz="2400" b="1" dirty="0">
                <a:solidFill>
                  <a:srgbClr val="000000"/>
                </a:solidFill>
                <a:latin typeface="Times New Roman"/>
                <a:cs typeface="Times New Roman"/>
              </a:rPr>
              <a:t>	</a:t>
            </a:r>
            <a:r>
              <a:rPr lang="fr-FR" sz="2800" b="1" u="sng" dirty="0">
                <a:solidFill>
                  <a:srgbClr val="000000"/>
                </a:solidFill>
                <a:latin typeface="Times New Roman"/>
                <a:cs typeface="Times New Roman"/>
              </a:rPr>
              <a:t>Concernant la mise à disposition des ouvrages</a:t>
            </a:r>
          </a:p>
          <a:p>
            <a:pPr marL="0" indent="0" algn="just">
              <a:spcBef>
                <a:spcPts val="400"/>
              </a:spcBef>
              <a:buNone/>
            </a:pPr>
            <a:endParaRPr lang="fr-FR" sz="1400" dirty="0">
              <a:solidFill>
                <a:srgbClr val="000000"/>
              </a:solidFill>
              <a:latin typeface="Times New Roman" charset="0"/>
              <a:cs typeface="Times New Roman" charset="0"/>
            </a:endParaRPr>
          </a:p>
          <a:p>
            <a:pPr algn="just">
              <a:spcBef>
                <a:spcPts val="400"/>
              </a:spcBef>
            </a:pPr>
            <a:r>
              <a:rPr lang="fr-FR" sz="2600" dirty="0">
                <a:solidFill>
                  <a:srgbClr val="000000"/>
                </a:solidFill>
                <a:latin typeface="Times New Roman" charset="0"/>
                <a:cs typeface="Times New Roman" charset="0"/>
              </a:rPr>
              <a:t>La mise à disposition des gros ouvrages est lourde de conséquences car si l’ouvrage peut être utile à la prévention, lors de sa MAD c’est tout le paquet qui est MAD =&gt;  les charges comptables de l’ouvrage aussi  =&gt; d’où difficultés de réalisation, voire l’impossibilité</a:t>
            </a:r>
          </a:p>
          <a:p>
            <a:pPr algn="just">
              <a:spcBef>
                <a:spcPts val="400"/>
              </a:spcBef>
            </a:pPr>
            <a:r>
              <a:rPr lang="fr-FR" sz="2600" dirty="0">
                <a:solidFill>
                  <a:srgbClr val="000000"/>
                </a:solidFill>
                <a:latin typeface="Times New Roman" charset="0"/>
                <a:cs typeface="Times New Roman" charset="0"/>
              </a:rPr>
              <a:t>Question : Comment les EPCI peuvent-ils faire entendre leur voix auprès des gestionnaires des gros ouvrages ayant des objectifs de rentabilité privés pour qu’il répondent au besoin fondamental de protection contre les inondations ? Il existe un vide juridique</a:t>
            </a:r>
          </a:p>
          <a:p>
            <a:pPr algn="just">
              <a:spcBef>
                <a:spcPts val="400"/>
              </a:spcBef>
            </a:pPr>
            <a:r>
              <a:rPr lang="fr-FR" sz="2600" dirty="0">
                <a:solidFill>
                  <a:srgbClr val="000000"/>
                </a:solidFill>
                <a:latin typeface="Times New Roman" charset="0"/>
                <a:cs typeface="Times New Roman" charset="0"/>
              </a:rPr>
              <a:t>Il y a conflit d’intérêts privés / publics !</a:t>
            </a:r>
          </a:p>
          <a:p>
            <a:pPr algn="just">
              <a:spcBef>
                <a:spcPts val="400"/>
              </a:spcBef>
            </a:pPr>
            <a:endParaRPr lang="fr-FR" sz="2400" dirty="0">
              <a:solidFill>
                <a:srgbClr val="000000"/>
              </a:solidFill>
              <a:latin typeface="Times New Roman" charset="0"/>
              <a:cs typeface="Times New Roman" charset="0"/>
            </a:endParaRPr>
          </a:p>
          <a:p>
            <a:pPr algn="just">
              <a:spcBef>
                <a:spcPts val="400"/>
              </a:spcBef>
            </a:pPr>
            <a:endParaRPr lang="fr-FR" sz="2400" dirty="0">
              <a:solidFill>
                <a:srgbClr val="000000"/>
              </a:solidFill>
              <a:latin typeface="Times New Roman" charset="0"/>
              <a:cs typeface="Times New Roman" charset="0"/>
            </a:endParaRPr>
          </a:p>
          <a:p>
            <a:pPr marL="0" indent="0" algn="just">
              <a:spcBef>
                <a:spcPts val="400"/>
              </a:spcBef>
              <a:buNone/>
            </a:pPr>
            <a:r>
              <a:rPr lang="fr-FR" sz="2400" dirty="0">
                <a:solidFill>
                  <a:srgbClr val="000000"/>
                </a:solidFill>
                <a:latin typeface="Times New Roman" charset="0"/>
                <a:cs typeface="Times New Roman" charset="0"/>
              </a:rPr>
              <a:t>. </a:t>
            </a:r>
          </a:p>
          <a:p>
            <a:pPr marL="0" indent="0" algn="just">
              <a:spcBef>
                <a:spcPts val="400"/>
              </a:spcBef>
              <a:buNone/>
            </a:pPr>
            <a:endParaRPr lang="fr-FR" sz="2400" dirty="0">
              <a:solidFill>
                <a:srgbClr val="000000"/>
              </a:solidFill>
              <a:latin typeface="Times New Roman" charset="0"/>
              <a:cs typeface="Times New Roman" charset="0"/>
            </a:endParaRPr>
          </a:p>
        </p:txBody>
      </p:sp>
      <p:sp>
        <p:nvSpPr>
          <p:cNvPr id="4" name="Titre 1">
            <a:extLst>
              <a:ext uri="{FF2B5EF4-FFF2-40B4-BE49-F238E27FC236}">
                <a16:creationId xmlns:a16="http://schemas.microsoft.com/office/drawing/2014/main" id="{20501344-6E04-FB4F-BE63-7B4992EA8C0D}"/>
              </a:ext>
            </a:extLst>
          </p:cNvPr>
          <p:cNvSpPr txBox="1">
            <a:spLocks/>
          </p:cNvSpPr>
          <p:nvPr/>
        </p:nvSpPr>
        <p:spPr>
          <a:xfrm>
            <a:off x="838200" y="5562600"/>
            <a:ext cx="8382000" cy="129540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800" b="1" u="sng" dirty="0">
                <a:solidFill>
                  <a:srgbClr val="000000"/>
                </a:solidFill>
                <a:latin typeface="Times New Roman"/>
                <a:ea typeface="+mn-ea"/>
                <a:cs typeface="Times New Roman"/>
              </a:rPr>
              <a:t>Concernant l’utilisation de la taxe GEMAPI</a:t>
            </a:r>
          </a:p>
          <a:p>
            <a:pPr algn="ctr"/>
            <a:r>
              <a:rPr lang="fr-FR" sz="2800" dirty="0">
                <a:solidFill>
                  <a:srgbClr val="000000"/>
                </a:solidFill>
                <a:latin typeface="Times New Roman"/>
                <a:ea typeface="+mn-ea"/>
                <a:cs typeface="Times New Roman"/>
              </a:rPr>
              <a:t>! ! ! =&gt; l’utilisation n’est pas toujours explicitée </a:t>
            </a:r>
          </a:p>
        </p:txBody>
      </p:sp>
    </p:spTree>
    <p:extLst>
      <p:ext uri="{BB962C8B-B14F-4D97-AF65-F5344CB8AC3E}">
        <p14:creationId xmlns:p14="http://schemas.microsoft.com/office/powerpoint/2010/main" val="149228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52400"/>
            <a:ext cx="8229600" cy="1139825"/>
          </a:xfrm>
        </p:spPr>
        <p:txBody>
          <a:bodyPr>
            <a:normAutofit fontScale="90000"/>
          </a:bodyPr>
          <a:lstStyle/>
          <a:p>
            <a:r>
              <a:rPr lang="fr-FR" b="1" u="sng" dirty="0">
                <a:solidFill>
                  <a:srgbClr val="000000"/>
                </a:solidFill>
                <a:latin typeface="Times New Roman"/>
                <a:cs typeface="Times New Roman"/>
              </a:rPr>
              <a:t>A RETENIR SUR LES PROBLEMATIQUES</a:t>
            </a:r>
          </a:p>
        </p:txBody>
      </p:sp>
      <p:sp>
        <p:nvSpPr>
          <p:cNvPr id="3" name="Espace réservé du contenu 2"/>
          <p:cNvSpPr>
            <a:spLocks noGrp="1"/>
          </p:cNvSpPr>
          <p:nvPr>
            <p:ph idx="1"/>
          </p:nvPr>
        </p:nvSpPr>
        <p:spPr>
          <a:xfrm>
            <a:off x="1143000" y="1524000"/>
            <a:ext cx="7543799" cy="5257800"/>
          </a:xfrm>
        </p:spPr>
        <p:txBody>
          <a:bodyPr>
            <a:noAutofit/>
          </a:bodyPr>
          <a:lstStyle/>
          <a:p>
            <a:pPr algn="just">
              <a:spcBef>
                <a:spcPts val="0"/>
              </a:spcBef>
              <a:buFontTx/>
              <a:buChar char="-"/>
            </a:pPr>
            <a:r>
              <a:rPr lang="fr-FR" sz="2400" dirty="0">
                <a:solidFill>
                  <a:srgbClr val="000000"/>
                </a:solidFill>
                <a:effectLst/>
                <a:latin typeface="Times New Roman" panose="02020603050405020304" pitchFamily="18" charset="0"/>
                <a:cs typeface="Times New Roman" panose="02020603050405020304" pitchFamily="18" charset="0"/>
              </a:rPr>
              <a:t>Il faut mettre en place une </a:t>
            </a:r>
            <a:r>
              <a:rPr lang="fr-FR" sz="2400" b="1" dirty="0">
                <a:solidFill>
                  <a:srgbClr val="000000"/>
                </a:solidFill>
                <a:effectLst/>
                <a:latin typeface="Times New Roman" panose="02020603050405020304" pitchFamily="18" charset="0"/>
                <a:cs typeface="Times New Roman" panose="02020603050405020304" pitchFamily="18" charset="0"/>
              </a:rPr>
              <a:t>stratégie efficiente</a:t>
            </a:r>
          </a:p>
          <a:p>
            <a:pPr marL="0" indent="0" algn="just">
              <a:spcBef>
                <a:spcPts val="0"/>
              </a:spcBef>
              <a:buNone/>
            </a:pPr>
            <a:endParaRPr lang="fr-FR" sz="1600" dirty="0">
              <a:solidFill>
                <a:srgbClr val="000000"/>
              </a:solidFill>
              <a:effectLst/>
              <a:latin typeface="Times New Roman" panose="02020603050405020304" pitchFamily="18" charset="0"/>
              <a:cs typeface="Times New Roman" panose="02020603050405020304" pitchFamily="18" charset="0"/>
            </a:endParaRPr>
          </a:p>
          <a:p>
            <a:pPr algn="just">
              <a:spcBef>
                <a:spcPts val="0"/>
              </a:spcBef>
              <a:buFontTx/>
              <a:buChar char="-"/>
            </a:pPr>
            <a:r>
              <a:rPr lang="fr-FR" sz="2400" dirty="0">
                <a:solidFill>
                  <a:srgbClr val="000000"/>
                </a:solidFill>
                <a:effectLst/>
                <a:latin typeface="Times New Roman" panose="02020603050405020304" pitchFamily="18" charset="0"/>
                <a:cs typeface="Times New Roman" panose="02020603050405020304" pitchFamily="18" charset="0"/>
              </a:rPr>
              <a:t>Lors du </a:t>
            </a:r>
            <a:r>
              <a:rPr lang="fr-FR" sz="2400" b="1" dirty="0">
                <a:solidFill>
                  <a:srgbClr val="000000"/>
                </a:solidFill>
                <a:effectLst/>
                <a:latin typeface="Times New Roman" panose="02020603050405020304" pitchFamily="18" charset="0"/>
                <a:cs typeface="Times New Roman" panose="02020603050405020304" pitchFamily="18" charset="0"/>
              </a:rPr>
              <a:t>transfert</a:t>
            </a:r>
            <a:r>
              <a:rPr lang="fr-FR" sz="2400" dirty="0">
                <a:solidFill>
                  <a:srgbClr val="000000"/>
                </a:solidFill>
                <a:effectLst/>
                <a:latin typeface="Times New Roman" panose="02020603050405020304" pitchFamily="18" charset="0"/>
                <a:cs typeface="Times New Roman" panose="02020603050405020304" pitchFamily="18" charset="0"/>
              </a:rPr>
              <a:t> =&gt;  </a:t>
            </a:r>
            <a:r>
              <a:rPr lang="fr-FR" sz="2400" dirty="0">
                <a:solidFill>
                  <a:srgbClr val="000000"/>
                </a:solidFill>
                <a:latin typeface="Times New Roman" panose="02020603050405020304" pitchFamily="18" charset="0"/>
                <a:cs typeface="Times New Roman" panose="02020603050405020304" pitchFamily="18" charset="0"/>
              </a:rPr>
              <a:t>la marge de manœuvre </a:t>
            </a:r>
            <a:r>
              <a:rPr lang="fr-FR" sz="2400" dirty="0">
                <a:solidFill>
                  <a:srgbClr val="000000"/>
                </a:solidFill>
                <a:effectLst/>
                <a:latin typeface="Times New Roman" panose="02020603050405020304" pitchFamily="18" charset="0"/>
                <a:cs typeface="Times New Roman" panose="02020603050405020304" pitchFamily="18" charset="0"/>
              </a:rPr>
              <a:t>pour l’EPCI de définir son propre niveau </a:t>
            </a:r>
            <a:r>
              <a:rPr lang="fr-FR" sz="2400" b="1" dirty="0">
                <a:solidFill>
                  <a:srgbClr val="000000"/>
                </a:solidFill>
                <a:effectLst/>
                <a:latin typeface="Times New Roman" panose="02020603050405020304" pitchFamily="18" charset="0"/>
                <a:cs typeface="Times New Roman" panose="02020603050405020304" pitchFamily="18" charset="0"/>
              </a:rPr>
              <a:t>de protection s’amoindrit</a:t>
            </a:r>
            <a:r>
              <a:rPr lang="fr-FR" sz="2400" dirty="0">
                <a:solidFill>
                  <a:srgbClr val="000000"/>
                </a:solidFill>
                <a:effectLst/>
                <a:latin typeface="Times New Roman" panose="02020603050405020304" pitchFamily="18" charset="0"/>
                <a:cs typeface="Times New Roman" panose="02020603050405020304" pitchFamily="18" charset="0"/>
              </a:rPr>
              <a:t>.</a:t>
            </a:r>
          </a:p>
          <a:p>
            <a:pPr algn="just">
              <a:spcBef>
                <a:spcPts val="0"/>
              </a:spcBef>
              <a:buFontTx/>
              <a:buChar char="-"/>
            </a:pPr>
            <a:endParaRPr lang="fr-FR" sz="1600" dirty="0">
              <a:solidFill>
                <a:srgbClr val="000000"/>
              </a:solidFill>
              <a:effectLst/>
              <a:latin typeface="Times New Roman" panose="02020603050405020304" pitchFamily="18" charset="0"/>
              <a:cs typeface="Times New Roman" panose="02020603050405020304" pitchFamily="18" charset="0"/>
            </a:endParaRPr>
          </a:p>
          <a:p>
            <a:pPr algn="just">
              <a:spcBef>
                <a:spcPts val="0"/>
              </a:spcBef>
              <a:buFontTx/>
              <a:buChar char="-"/>
            </a:pPr>
            <a:r>
              <a:rPr lang="fr-FR" sz="2400" b="1" dirty="0">
                <a:solidFill>
                  <a:srgbClr val="000000"/>
                </a:solidFill>
                <a:effectLst/>
                <a:latin typeface="Times New Roman" panose="02020603050405020304" pitchFamily="18" charset="0"/>
                <a:cs typeface="Times New Roman" panose="02020603050405020304" pitchFamily="18" charset="0"/>
              </a:rPr>
              <a:t>Il existe une réelle problématique pour  la mise à disposition des gros ouvrages (liée aux </a:t>
            </a:r>
            <a:r>
              <a:rPr lang="fr-FR" sz="2400" b="1" dirty="0">
                <a:solidFill>
                  <a:srgbClr val="000000"/>
                </a:solidFill>
                <a:latin typeface="Times New Roman" charset="0"/>
                <a:cs typeface="Times New Roman" charset="0"/>
              </a:rPr>
              <a:t>charges comptables) </a:t>
            </a:r>
            <a:r>
              <a:rPr lang="fr-FR" sz="2400" dirty="0">
                <a:solidFill>
                  <a:srgbClr val="000000"/>
                </a:solidFill>
                <a:effectLst/>
                <a:latin typeface="Times New Roman" panose="02020603050405020304" pitchFamily="18" charset="0"/>
                <a:cs typeface="Times New Roman" panose="02020603050405020304" pitchFamily="18" charset="0"/>
              </a:rPr>
              <a:t>=&gt; MAD est impossible pour les barrages hydroélectriques</a:t>
            </a:r>
            <a:r>
              <a:rPr lang="fr-FR" sz="2400" dirty="0">
                <a:solidFill>
                  <a:srgbClr val="000000"/>
                </a:solidFill>
                <a:latin typeface="Times New Roman" panose="02020603050405020304" pitchFamily="18" charset="0"/>
                <a:cs typeface="Times New Roman" panose="02020603050405020304" pitchFamily="18" charset="0"/>
              </a:rPr>
              <a:t> :</a:t>
            </a:r>
            <a:r>
              <a:rPr lang="fr-FR" sz="2400" dirty="0">
                <a:solidFill>
                  <a:srgbClr val="000000"/>
                </a:solidFill>
                <a:latin typeface="Times New Roman" charset="0"/>
                <a:cs typeface="Times New Roman" charset="0"/>
              </a:rPr>
              <a:t> il existe un vide juridique</a:t>
            </a:r>
            <a:endParaRPr lang="fr-FR" sz="2400" dirty="0">
              <a:solidFill>
                <a:srgbClr val="000000"/>
              </a:solidFill>
              <a:latin typeface="Times New Roman" panose="02020603050405020304" pitchFamily="18" charset="0"/>
              <a:cs typeface="Times New Roman" panose="02020603050405020304" pitchFamily="18" charset="0"/>
            </a:endParaRPr>
          </a:p>
          <a:p>
            <a:pPr algn="just">
              <a:spcBef>
                <a:spcPts val="0"/>
              </a:spcBef>
              <a:buFontTx/>
              <a:buChar char="-"/>
            </a:pPr>
            <a:endParaRPr lang="fr-FR" sz="1600" dirty="0">
              <a:solidFill>
                <a:srgbClr val="000000"/>
              </a:solidFill>
              <a:latin typeface="Times New Roman" panose="02020603050405020304" pitchFamily="18" charset="0"/>
              <a:cs typeface="Times New Roman" panose="02020603050405020304" pitchFamily="18" charset="0"/>
            </a:endParaRPr>
          </a:p>
          <a:p>
            <a:pPr algn="just">
              <a:spcBef>
                <a:spcPts val="0"/>
              </a:spcBef>
              <a:buFontTx/>
              <a:buChar char="-"/>
            </a:pPr>
            <a:r>
              <a:rPr lang="fr-FR" sz="2400" dirty="0">
                <a:solidFill>
                  <a:srgbClr val="000000"/>
                </a:solidFill>
                <a:latin typeface="Times New Roman" panose="02020603050405020304" pitchFamily="18" charset="0"/>
                <a:cs typeface="Times New Roman" panose="02020603050405020304" pitchFamily="18" charset="0"/>
              </a:rPr>
              <a:t>Un grand flou au niveau de l’utilisation de la taxe GEMAPI =&gt; vote de la taxe sans véritablement préciser </a:t>
            </a:r>
            <a:r>
              <a:rPr lang="fr-FR" sz="2400" b="1" dirty="0">
                <a:solidFill>
                  <a:srgbClr val="000000"/>
                </a:solidFill>
                <a:latin typeface="Times New Roman"/>
                <a:cs typeface="Times New Roman"/>
              </a:rPr>
              <a:t>les dépenses prévisionnelles à effectuer au titre de la compétence GEMAPI </a:t>
            </a:r>
            <a:endParaRPr lang="fr-FR" sz="2400" dirty="0">
              <a:solidFill>
                <a:srgbClr val="000000"/>
              </a:solidFill>
              <a:latin typeface="Times New Roman" panose="02020603050405020304" pitchFamily="18" charset="0"/>
              <a:cs typeface="Times New Roman" panose="02020603050405020304" pitchFamily="18" charset="0"/>
            </a:endParaRPr>
          </a:p>
          <a:p>
            <a:pPr algn="just">
              <a:spcBef>
                <a:spcPts val="0"/>
              </a:spcBef>
              <a:buFontTx/>
              <a:buChar char="-"/>
            </a:pPr>
            <a:endParaRPr lang="fr-FR" sz="2400" dirty="0">
              <a:solidFill>
                <a:srgbClr val="000000"/>
              </a:solidFill>
              <a:latin typeface="Times New Roman" panose="02020603050405020304" pitchFamily="18" charset="0"/>
              <a:cs typeface="Times New Roman" panose="02020603050405020304" pitchFamily="18" charset="0"/>
            </a:endParaRPr>
          </a:p>
        </p:txBody>
      </p:sp>
      <p:sp>
        <p:nvSpPr>
          <p:cNvPr id="4" name="ZoneTexte 3"/>
          <p:cNvSpPr txBox="1"/>
          <p:nvPr/>
        </p:nvSpPr>
        <p:spPr>
          <a:xfrm>
            <a:off x="7351888" y="691444"/>
            <a:ext cx="1334911" cy="832556"/>
          </a:xfrm>
          <a:prstGeom prst="rect">
            <a:avLst/>
          </a:prstGeom>
          <a:noFill/>
        </p:spPr>
        <p:txBody>
          <a:bodyPr wrap="square" rtlCol="0">
            <a:spAutoFit/>
          </a:bodyPr>
          <a:lstStyle/>
          <a:p>
            <a:endParaRPr lang="fr-FR"/>
          </a:p>
        </p:txBody>
      </p:sp>
      <p:pic>
        <p:nvPicPr>
          <p:cNvPr id="5" name="Image 4" descr="63575553-illustration-vecteur-de-sick-old-man-souffrant-d-un-mal-de-tête-et-de-maintien-à-température-élevée-tête-d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0"/>
            <a:ext cx="1981200" cy="1600200"/>
          </a:xfrm>
          <a:prstGeom prst="rect">
            <a:avLst/>
          </a:prstGeom>
        </p:spPr>
      </p:pic>
    </p:spTree>
    <p:extLst>
      <p:ext uri="{BB962C8B-B14F-4D97-AF65-F5344CB8AC3E}">
        <p14:creationId xmlns:p14="http://schemas.microsoft.com/office/powerpoint/2010/main" val="10009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944813"/>
            <a:ext cx="8229600" cy="1703387"/>
          </a:xfrm>
        </p:spPr>
        <p:txBody>
          <a:bodyPr/>
          <a:lstStyle/>
          <a:p>
            <a:pPr algn="ctr"/>
            <a:r>
              <a:rPr lang="fr-FR" b="1" dirty="0">
                <a:solidFill>
                  <a:srgbClr val="000000"/>
                </a:solidFill>
                <a:latin typeface="Times New Roman"/>
                <a:cs typeface="Times New Roman"/>
              </a:rPr>
              <a:t>MERCI POUR VOTRE ATTENTION</a:t>
            </a:r>
          </a:p>
        </p:txBody>
      </p:sp>
      <p:sp>
        <p:nvSpPr>
          <p:cNvPr id="3" name="Espace réservé du contenu 2"/>
          <p:cNvSpPr>
            <a:spLocks noGrp="1"/>
          </p:cNvSpPr>
          <p:nvPr>
            <p:ph idx="1"/>
          </p:nvPr>
        </p:nvSpPr>
        <p:spPr/>
        <p:txBody>
          <a:bodyPr/>
          <a:lstStyle/>
          <a:p>
            <a:pPr algn="ctr"/>
            <a:endParaRPr lang="fr-FR" sz="8800">
              <a:latin typeface="Times New Roman"/>
              <a:cs typeface="Times New Roman"/>
            </a:endParaRPr>
          </a:p>
          <a:p>
            <a:pPr marL="0" indent="0" algn="ctr">
              <a:buNone/>
            </a:pPr>
            <a:r>
              <a:rPr lang="fr-FR" sz="8800">
                <a:solidFill>
                  <a:srgbClr val="000000"/>
                </a:solidFill>
                <a:latin typeface="Times New Roman"/>
                <a:cs typeface="Times New Roman"/>
              </a:rPr>
              <a:t>FIN</a:t>
            </a:r>
          </a:p>
        </p:txBody>
      </p:sp>
      <p:pic>
        <p:nvPicPr>
          <p:cNvPr id="4" name="Image 3" descr="70da36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09600"/>
            <a:ext cx="7620000" cy="5867400"/>
          </a:xfrm>
          <a:prstGeom prst="rect">
            <a:avLst/>
          </a:prstGeom>
        </p:spPr>
      </p:pic>
    </p:spTree>
    <p:extLst>
      <p:ext uri="{BB962C8B-B14F-4D97-AF65-F5344CB8AC3E}">
        <p14:creationId xmlns:p14="http://schemas.microsoft.com/office/powerpoint/2010/main" val="89876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Capture d’écran 2018-10-17 à 13.54.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0678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 11" descr="Capture d’écran 2018-10-17 à 13.54.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12" descr="Capture d’écran 2018-10-17 à 13.54.5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age 13" descr="Capture d’écran 2018-10-17 à 13.54.4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91000"/>
            <a:ext cx="9144000" cy="147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Pensées 9"/>
          <p:cNvSpPr/>
          <p:nvPr/>
        </p:nvSpPr>
        <p:spPr>
          <a:xfrm>
            <a:off x="5867400" y="2033588"/>
            <a:ext cx="3581400" cy="1624012"/>
          </a:xfrm>
          <a:prstGeom prst="cloudCallout">
            <a:avLst>
              <a:gd name="adj1" fmla="val -81579"/>
              <a:gd name="adj2" fmla="val 920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a:solidFill>
                  <a:schemeClr val="bg1"/>
                </a:solidFill>
                <a:latin typeface="Times New Roman"/>
                <a:cs typeface="Times New Roman"/>
              </a:rPr>
              <a:t>Nouvelle Organisation Territoriale de la République </a:t>
            </a:r>
          </a:p>
        </p:txBody>
      </p:sp>
      <p:sp>
        <p:nvSpPr>
          <p:cNvPr id="16" name="Titre 1"/>
          <p:cNvSpPr>
            <a:spLocks noGrp="1"/>
          </p:cNvSpPr>
          <p:nvPr>
            <p:ph type="title"/>
          </p:nvPr>
        </p:nvSpPr>
        <p:spPr>
          <a:xfrm>
            <a:off x="152400" y="0"/>
            <a:ext cx="9448800" cy="990600"/>
          </a:xfrm>
        </p:spPr>
        <p:txBody>
          <a:bodyPr/>
          <a:lstStyle/>
          <a:p>
            <a:pPr>
              <a:defRPr/>
            </a:pPr>
            <a:r>
              <a:rPr lang="fr-FR" sz="3600" u="sng">
                <a:solidFill>
                  <a:srgbClr val="000000"/>
                </a:solidFill>
                <a:latin typeface="Times New Roman" charset="0"/>
                <a:ea typeface="ＭＳ Ｐゴシック" charset="0"/>
                <a:cs typeface="Times New Roman" charset="0"/>
              </a:rPr>
              <a:t>LA SUPERPOSITION DE QUELLES LOIS ?</a:t>
            </a:r>
            <a:endParaRPr lang="fr-FR" sz="3600">
              <a:solidFill>
                <a:srgbClr val="000000"/>
              </a:solidFill>
              <a:latin typeface="Arial" charset="0"/>
              <a:ea typeface="ＭＳ Ｐゴシック" charset="0"/>
            </a:endParaRPr>
          </a:p>
        </p:txBody>
      </p:sp>
      <p:sp>
        <p:nvSpPr>
          <p:cNvPr id="9" name="Pensées 8"/>
          <p:cNvSpPr/>
          <p:nvPr/>
        </p:nvSpPr>
        <p:spPr>
          <a:xfrm>
            <a:off x="5867400" y="0"/>
            <a:ext cx="3429000" cy="1981200"/>
          </a:xfrm>
          <a:prstGeom prst="cloudCallout">
            <a:avLst>
              <a:gd name="adj1" fmla="val -76064"/>
              <a:gd name="adj2" fmla="val 17446"/>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fr-FR" b="1">
                <a:solidFill>
                  <a:schemeClr val="bg1"/>
                </a:solidFill>
                <a:latin typeface="Times New Roman"/>
                <a:cs typeface="Times New Roman"/>
              </a:rPr>
              <a:t>Modernisation de L’Action Publique Territoriale et l’Affirmation des Métropoles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9"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2000"/>
                                        <p:tgtEl>
                                          <p:spTgt spid="9"/>
                                        </p:tgtEl>
                                      </p:cBhvr>
                                    </p:animEffect>
                                  </p:childTnLst>
                                </p:cTn>
                              </p:par>
                            </p:childTnLst>
                          </p:cTn>
                        </p:par>
                        <p:par>
                          <p:cTn id="10" fill="hold" nodeType="afterGroup">
                            <p:stCondLst>
                              <p:cond delay="2000"/>
                            </p:stCondLst>
                            <p:childTnLst>
                              <p:par>
                                <p:cTn id="11" presetID="9" presetClass="exit" presetSubtype="0" fill="hold" grpId="0" nodeType="afterEffect">
                                  <p:stCondLst>
                                    <p:cond delay="10000"/>
                                  </p:stCondLst>
                                  <p:childTnLst>
                                    <p:animEffect transition="out" filter="dissolv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9" presetClass="entr"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2000"/>
                                        <p:tgtEl>
                                          <p:spTgt spid="10"/>
                                        </p:tgtEl>
                                      </p:cBhvr>
                                    </p:animEffect>
                                  </p:childTnLst>
                                </p:cTn>
                              </p:par>
                            </p:childTnLst>
                          </p:cTn>
                        </p:par>
                        <p:par>
                          <p:cTn id="21" fill="hold" nodeType="afterGroup">
                            <p:stCondLst>
                              <p:cond delay="2000"/>
                            </p:stCondLst>
                            <p:childTnLst>
                              <p:par>
                                <p:cTn id="22" presetID="9" presetClass="exit" presetSubtype="0" fill="hold" grpId="0" nodeType="afterEffect">
                                  <p:stCondLst>
                                    <p:cond delay="10000"/>
                                  </p:stCondLst>
                                  <p:childTnLst>
                                    <p:animEffect transition="out" filter="dissolve">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76200"/>
            <a:ext cx="8686800" cy="762000"/>
          </a:xfrm>
        </p:spPr>
        <p:txBody>
          <a:bodyPr>
            <a:normAutofit/>
          </a:bodyPr>
          <a:lstStyle/>
          <a:p>
            <a:pPr marL="541338" indent="-541338" algn="ctr">
              <a:lnSpc>
                <a:spcPct val="80000"/>
              </a:lnSpc>
            </a:pPr>
            <a:r>
              <a:rPr lang="fr-FR" sz="3200" b="1" u="sng" dirty="0">
                <a:solidFill>
                  <a:srgbClr val="000000"/>
                </a:solidFill>
                <a:latin typeface="Times New Roman" charset="0"/>
                <a:ea typeface="ＭＳ Ｐゴシック" charset="0"/>
                <a:cs typeface="Times New Roman" charset="0"/>
              </a:rPr>
              <a:t>A°)  LA GEMAPI =&gt; Sa raison d’être</a:t>
            </a:r>
          </a:p>
        </p:txBody>
      </p:sp>
      <p:sp>
        <p:nvSpPr>
          <p:cNvPr id="3" name="Espace réservé du contenu 2"/>
          <p:cNvSpPr>
            <a:spLocks noGrp="1"/>
          </p:cNvSpPr>
          <p:nvPr>
            <p:ph idx="1"/>
          </p:nvPr>
        </p:nvSpPr>
        <p:spPr>
          <a:xfrm>
            <a:off x="152400" y="533400"/>
            <a:ext cx="8991600" cy="6477000"/>
          </a:xfrm>
        </p:spPr>
        <p:txBody>
          <a:bodyPr>
            <a:noAutofit/>
          </a:bodyPr>
          <a:lstStyle/>
          <a:p>
            <a:pPr marL="0" indent="0" algn="ctr">
              <a:spcBef>
                <a:spcPts val="0"/>
              </a:spcBef>
              <a:buFont typeface="Wingdings" charset="0"/>
              <a:buNone/>
              <a:defRPr/>
            </a:pPr>
            <a:r>
              <a:rPr lang="fr-FR" sz="2400" b="1" dirty="0">
                <a:solidFill>
                  <a:srgbClr val="000000"/>
                </a:solidFill>
                <a:effectLst/>
                <a:latin typeface="Times New Roman"/>
                <a:cs typeface="Times New Roman"/>
              </a:rPr>
              <a:t>LES GRANDS ENJEUX  DE LA GÉMAPI :</a:t>
            </a:r>
          </a:p>
          <a:p>
            <a:pPr marL="0" indent="0" algn="ctr">
              <a:spcBef>
                <a:spcPts val="0"/>
              </a:spcBef>
              <a:buFont typeface="Wingdings" charset="0"/>
              <a:buNone/>
              <a:defRPr/>
            </a:pPr>
            <a:endParaRPr lang="fr-FR" sz="1000" dirty="0">
              <a:solidFill>
                <a:srgbClr val="000000"/>
              </a:solidFill>
              <a:effectLst/>
              <a:latin typeface="Times New Roman"/>
              <a:cs typeface="Times New Roman"/>
            </a:endParaRPr>
          </a:p>
          <a:p>
            <a:pPr algn="ctr">
              <a:spcBef>
                <a:spcPts val="0"/>
              </a:spcBef>
              <a:buFont typeface="Wingdings" charset="2"/>
              <a:buChar char="v"/>
              <a:defRPr/>
            </a:pPr>
            <a:r>
              <a:rPr lang="fr-FR" sz="2400" b="1" dirty="0">
                <a:solidFill>
                  <a:srgbClr val="000000"/>
                </a:solidFill>
                <a:effectLst/>
                <a:latin typeface="Times New Roman"/>
                <a:cs typeface="Times New Roman"/>
              </a:rPr>
              <a:t>DES ENJEUX ENVIRONNEMENTAUX </a:t>
            </a:r>
          </a:p>
          <a:p>
            <a:pPr marL="0" indent="0" algn="ctr">
              <a:spcBef>
                <a:spcPts val="0"/>
              </a:spcBef>
              <a:buFont typeface="Wingdings" charset="0"/>
              <a:buNone/>
              <a:defRPr/>
            </a:pPr>
            <a:r>
              <a:rPr lang="fr-FR" sz="2400" dirty="0">
                <a:solidFill>
                  <a:srgbClr val="000000"/>
                </a:solidFill>
                <a:effectLst/>
                <a:latin typeface="Times New Roman"/>
                <a:cs typeface="Times New Roman"/>
              </a:rPr>
              <a:t>Faire face au changement climatique, au risque inondation, </a:t>
            </a:r>
            <a:r>
              <a:rPr lang="fr-FR" sz="2400" dirty="0">
                <a:solidFill>
                  <a:srgbClr val="000000"/>
                </a:solidFill>
                <a:latin typeface="Times New Roman"/>
                <a:cs typeface="Times New Roman"/>
              </a:rPr>
              <a:t>                    </a:t>
            </a:r>
            <a:r>
              <a:rPr lang="fr-FR" sz="2400" dirty="0">
                <a:solidFill>
                  <a:srgbClr val="000000"/>
                </a:solidFill>
                <a:effectLst/>
                <a:latin typeface="Times New Roman"/>
                <a:cs typeface="Times New Roman"/>
              </a:rPr>
              <a:t>à la qualité́ et à l’entretien des cours eaux, </a:t>
            </a:r>
          </a:p>
          <a:p>
            <a:pPr marL="0" indent="0" algn="ctr">
              <a:spcBef>
                <a:spcPts val="0"/>
              </a:spcBef>
              <a:buFont typeface="Wingdings" charset="0"/>
              <a:buNone/>
              <a:defRPr/>
            </a:pPr>
            <a:endParaRPr lang="fr-FR" sz="1000" b="1" dirty="0">
              <a:solidFill>
                <a:srgbClr val="000000"/>
              </a:solidFill>
              <a:effectLst/>
              <a:latin typeface="Times New Roman"/>
              <a:cs typeface="Times New Roman"/>
            </a:endParaRPr>
          </a:p>
          <a:p>
            <a:pPr algn="ctr">
              <a:spcBef>
                <a:spcPts val="0"/>
              </a:spcBef>
              <a:buFont typeface="Wingdings" charset="2"/>
              <a:buChar char="v"/>
              <a:defRPr/>
            </a:pPr>
            <a:r>
              <a:rPr lang="fr-FR" sz="2400" b="1" dirty="0">
                <a:solidFill>
                  <a:srgbClr val="000000"/>
                </a:solidFill>
                <a:effectLst/>
                <a:latin typeface="Times New Roman"/>
                <a:cs typeface="Times New Roman"/>
              </a:rPr>
              <a:t>DES ENJEUX LOCAUX ET DE GOUVERNANCE </a:t>
            </a:r>
          </a:p>
          <a:p>
            <a:pPr marL="0" indent="0" algn="ctr">
              <a:spcBef>
                <a:spcPts val="0"/>
              </a:spcBef>
              <a:buNone/>
              <a:defRPr/>
            </a:pPr>
            <a:r>
              <a:rPr lang="fr-FR" sz="2400" dirty="0">
                <a:solidFill>
                  <a:srgbClr val="000000"/>
                </a:solidFill>
                <a:effectLst/>
                <a:latin typeface="Times New Roman"/>
                <a:cs typeface="Times New Roman"/>
              </a:rPr>
              <a:t>Faire face aux situations très diverses et contrastées selon les territoires</a:t>
            </a:r>
          </a:p>
          <a:p>
            <a:pPr marL="0" indent="0" algn="ctr">
              <a:spcBef>
                <a:spcPts val="0"/>
              </a:spcBef>
              <a:buFont typeface="Wingdings" charset="0"/>
              <a:buNone/>
              <a:defRPr/>
            </a:pPr>
            <a:endParaRPr lang="fr-FR" sz="1000" dirty="0">
              <a:solidFill>
                <a:srgbClr val="000000"/>
              </a:solidFill>
              <a:effectLst/>
              <a:latin typeface="Times New Roman"/>
              <a:cs typeface="Times New Roman"/>
            </a:endParaRPr>
          </a:p>
          <a:p>
            <a:pPr algn="ctr">
              <a:spcBef>
                <a:spcPts val="0"/>
              </a:spcBef>
              <a:buFont typeface="Wingdings" charset="2"/>
              <a:buChar char="v"/>
              <a:defRPr/>
            </a:pPr>
            <a:r>
              <a:rPr lang="fr-FR" sz="2400" b="1" dirty="0">
                <a:solidFill>
                  <a:srgbClr val="000000"/>
                </a:solidFill>
                <a:effectLst/>
                <a:latin typeface="Times New Roman"/>
                <a:cs typeface="Times New Roman"/>
              </a:rPr>
              <a:t>DES ENJEUX RÉGLEMENTAIRES </a:t>
            </a:r>
          </a:p>
          <a:p>
            <a:pPr marL="0" indent="0" algn="just">
              <a:spcBef>
                <a:spcPts val="0"/>
              </a:spcBef>
              <a:buNone/>
              <a:defRPr/>
            </a:pPr>
            <a:r>
              <a:rPr lang="fr-FR" sz="2400" dirty="0">
                <a:solidFill>
                  <a:srgbClr val="000000"/>
                </a:solidFill>
                <a:effectLst/>
                <a:latin typeface="Times New Roman"/>
                <a:cs typeface="Times New Roman"/>
              </a:rPr>
              <a:t>Faire face aux directives européennes qui sont impératives mais jusqu’alors difficiles à mettre en œuvre suite  à notre maîtrise d’ouvrage morcelée =&gt; il a donc fallu :</a:t>
            </a:r>
          </a:p>
          <a:p>
            <a:pPr marL="0" indent="0" algn="just">
              <a:spcBef>
                <a:spcPts val="0"/>
              </a:spcBef>
              <a:buNone/>
              <a:defRPr/>
            </a:pPr>
            <a:r>
              <a:rPr lang="fr-FR" sz="2400" dirty="0">
                <a:solidFill>
                  <a:srgbClr val="000000"/>
                </a:solidFill>
                <a:latin typeface="Times New Roman"/>
                <a:cs typeface="Times New Roman"/>
              </a:rPr>
              <a:t>- Rationaliser notre organisation, clarifier l</a:t>
            </a:r>
            <a:r>
              <a:rPr lang="fr-FR" sz="2400" dirty="0">
                <a:solidFill>
                  <a:srgbClr val="000000"/>
                </a:solidFill>
                <a:effectLst/>
                <a:latin typeface="Times New Roman"/>
                <a:cs typeface="Times New Roman"/>
              </a:rPr>
              <a:t>es responsabilités de chacun, renforcer les outils juridiques et financiers</a:t>
            </a:r>
          </a:p>
          <a:p>
            <a:pPr marL="0" indent="0" algn="just">
              <a:spcBef>
                <a:spcPts val="0"/>
              </a:spcBef>
              <a:buNone/>
              <a:defRPr/>
            </a:pPr>
            <a:r>
              <a:rPr lang="fr-FR" sz="2400" dirty="0">
                <a:solidFill>
                  <a:srgbClr val="FF0000"/>
                </a:solidFill>
                <a:latin typeface="Times New Roman"/>
                <a:cs typeface="Times New Roman"/>
              </a:rPr>
              <a:t>La mise en œuvre de la réforme regroupant au niveau du bloc communal des opérations jusqu’alors morcelées =&gt; permet de concilier urbanisme, prévention des inondations et gestion des milieux aquatiques</a:t>
            </a:r>
          </a:p>
          <a:p>
            <a:pPr algn="just">
              <a:spcBef>
                <a:spcPts val="0"/>
              </a:spcBef>
              <a:defRPr/>
            </a:pPr>
            <a:endParaRPr lang="fr-FR" sz="2400" dirty="0">
              <a:latin typeface="Times New Roman"/>
              <a:cs typeface="Times New Roman"/>
            </a:endParaRPr>
          </a:p>
          <a:p>
            <a:pPr marL="0" indent="0" algn="ctr">
              <a:spcBef>
                <a:spcPts val="0"/>
              </a:spcBef>
              <a:buNone/>
              <a:defRPr/>
            </a:pPr>
            <a:r>
              <a:rPr lang="fr-FR" sz="2400" dirty="0">
                <a:solidFill>
                  <a:srgbClr val="000000"/>
                </a:solidFill>
                <a:effectLst/>
                <a:latin typeface="Times New Roman"/>
                <a:cs typeface="Times New Roman"/>
              </a:rPr>
              <a:t> </a:t>
            </a:r>
            <a:endParaRPr lang="fr-FR" sz="2400" b="1" dirty="0">
              <a:solidFill>
                <a:srgbClr val="000000"/>
              </a:solidFill>
              <a:effectLst/>
              <a:latin typeface="Times New Roman"/>
              <a:cs typeface="Times New Roman"/>
            </a:endParaRPr>
          </a:p>
          <a:p>
            <a:pPr algn="ctr">
              <a:defRPr/>
            </a:pPr>
            <a:endParaRPr lang="fr-FR" sz="2400" dirty="0">
              <a:solidFill>
                <a:srgbClr val="000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nodeType="clickEffect">
                                  <p:stCondLst>
                                    <p:cond delay="0"/>
                                  </p:stCondLst>
                                  <p:childTnLst>
                                    <p:animEffect transition="out" filter="dissolve">
                                      <p:cBhvr>
                                        <p:cTn id="22" dur="500"/>
                                        <p:tgtEl>
                                          <p:spTgt spid="3">
                                            <p:txEl>
                                              <p:pRg st="3" end="3"/>
                                            </p:txEl>
                                          </p:spTgt>
                                        </p:tgtEl>
                                      </p:cBhvr>
                                    </p:animEffect>
                                    <p:set>
                                      <p:cBhvr>
                                        <p:cTn id="2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nodeType="clickEffect">
                                  <p:stCondLst>
                                    <p:cond delay="0"/>
                                  </p:stCondLst>
                                  <p:childTnLst>
                                    <p:animEffect transition="out" filter="blinds(horizontal)">
                                      <p:cBhvr>
                                        <p:cTn id="31" dur="500"/>
                                        <p:tgtEl>
                                          <p:spTgt spid="3">
                                            <p:txEl>
                                              <p:pRg st="6" end="6"/>
                                            </p:txEl>
                                          </p:spTgt>
                                        </p:tgtEl>
                                      </p:cBhvr>
                                    </p:animEffect>
                                    <p:set>
                                      <p:cBhvr>
                                        <p:cTn id="32"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175"/>
            <a:ext cx="8229600" cy="1139825"/>
          </a:xfrm>
        </p:spPr>
        <p:txBody>
          <a:bodyPr/>
          <a:lstStyle/>
          <a:p>
            <a:pPr>
              <a:defRPr/>
            </a:pPr>
            <a:r>
              <a:rPr lang="fr-FR" b="1" u="sng">
                <a:solidFill>
                  <a:srgbClr val="000000"/>
                </a:solidFill>
                <a:effectLst/>
                <a:latin typeface="Times New Roman"/>
                <a:cs typeface="Times New Roman"/>
              </a:rPr>
              <a:t>A RETENIR DU A°)</a:t>
            </a:r>
            <a:endParaRPr lang="fr-FR" u="sng">
              <a:solidFill>
                <a:srgbClr val="000000"/>
              </a:solidFill>
            </a:endParaRPr>
          </a:p>
        </p:txBody>
      </p:sp>
      <p:sp>
        <p:nvSpPr>
          <p:cNvPr id="3" name="Espace réservé du contenu 2"/>
          <p:cNvSpPr>
            <a:spLocks noGrp="1"/>
          </p:cNvSpPr>
          <p:nvPr>
            <p:ph idx="1"/>
          </p:nvPr>
        </p:nvSpPr>
        <p:spPr>
          <a:xfrm>
            <a:off x="304800" y="838200"/>
            <a:ext cx="8686800" cy="5562600"/>
          </a:xfrm>
        </p:spPr>
        <p:txBody>
          <a:bodyPr>
            <a:noAutofit/>
          </a:bodyPr>
          <a:lstStyle/>
          <a:p>
            <a:pPr marL="0" indent="0" algn="ctr">
              <a:lnSpc>
                <a:spcPct val="90000"/>
              </a:lnSpc>
              <a:buFont typeface="Wingdings" charset="0"/>
              <a:buNone/>
            </a:pPr>
            <a:r>
              <a:rPr lang="fr-FR" sz="2800" b="1" dirty="0">
                <a:solidFill>
                  <a:srgbClr val="000000"/>
                </a:solidFill>
                <a:effectLst/>
                <a:latin typeface="Times New Roman" charset="0"/>
                <a:ea typeface="ＭＳ Ｐゴシック" charset="0"/>
                <a:cs typeface="Times New Roman" charset="0"/>
              </a:rPr>
              <a:t>   La GEMAPI  est une obligation légale qui :</a:t>
            </a:r>
          </a:p>
          <a:p>
            <a:pPr marL="0" indent="0" algn="just">
              <a:lnSpc>
                <a:spcPct val="90000"/>
              </a:lnSpc>
              <a:buClrTx/>
            </a:pPr>
            <a:r>
              <a:rPr lang="fr-FR" sz="2800" dirty="0">
                <a:solidFill>
                  <a:srgbClr val="000000"/>
                </a:solidFill>
                <a:effectLst/>
                <a:latin typeface="Times New Roman" charset="0"/>
                <a:ea typeface="ＭＳ Ｐゴシック" charset="0"/>
                <a:cs typeface="Times New Roman" charset="0"/>
              </a:rPr>
              <a:t> Concentre à l’échelle communale et intercommunale, </a:t>
            </a:r>
            <a:r>
              <a:rPr lang="fr-FR" sz="2800" u="sng" dirty="0">
                <a:solidFill>
                  <a:srgbClr val="000000"/>
                </a:solidFill>
                <a:effectLst/>
                <a:latin typeface="Times New Roman" charset="0"/>
                <a:ea typeface="ＭＳ Ｐゴシック" charset="0"/>
                <a:cs typeface="Times New Roman" charset="0"/>
              </a:rPr>
              <a:t>des compétences jusqu’alors morcelées (réponse aux DE).</a:t>
            </a:r>
          </a:p>
          <a:p>
            <a:pPr marL="0" indent="0" algn="just">
              <a:lnSpc>
                <a:spcPct val="90000"/>
              </a:lnSpc>
              <a:buClrTx/>
            </a:pPr>
            <a:endParaRPr lang="fr-FR" sz="1000" dirty="0">
              <a:solidFill>
                <a:srgbClr val="000000"/>
              </a:solidFill>
              <a:effectLst/>
              <a:latin typeface="Times New Roman" charset="0"/>
              <a:ea typeface="ＭＳ Ｐゴシック" charset="0"/>
              <a:cs typeface="Times New Roman" charset="0"/>
            </a:endParaRPr>
          </a:p>
          <a:p>
            <a:pPr marL="0" indent="0" algn="just">
              <a:lnSpc>
                <a:spcPct val="90000"/>
              </a:lnSpc>
              <a:buClrTx/>
            </a:pPr>
            <a:r>
              <a:rPr lang="fr-FR" sz="2800" dirty="0">
                <a:solidFill>
                  <a:srgbClr val="000000"/>
                </a:solidFill>
                <a:effectLst/>
                <a:latin typeface="Times New Roman" charset="0"/>
                <a:ea typeface="ＭＳ Ｐゴシック" charset="0"/>
                <a:cs typeface="Times New Roman" charset="0"/>
              </a:rPr>
              <a:t>   </a:t>
            </a:r>
            <a:r>
              <a:rPr lang="fr-FR" sz="2800" dirty="0">
                <a:solidFill>
                  <a:srgbClr val="000000"/>
                </a:solidFill>
                <a:latin typeface="Times New Roman"/>
                <a:cs typeface="Times New Roman"/>
              </a:rPr>
              <a:t> Cette compétence vise l’atteinte du bon état écologique des eaux et la lutte contre les inondations dans un objectif de sécurité publique</a:t>
            </a:r>
          </a:p>
          <a:p>
            <a:pPr marL="0" indent="0" algn="just">
              <a:lnSpc>
                <a:spcPct val="90000"/>
              </a:lnSpc>
              <a:buClrTx/>
            </a:pPr>
            <a:endParaRPr lang="fr-FR" sz="800" dirty="0">
              <a:solidFill>
                <a:srgbClr val="000000"/>
              </a:solidFill>
              <a:latin typeface="Times New Roman"/>
              <a:cs typeface="Times New Roman"/>
            </a:endParaRPr>
          </a:p>
          <a:p>
            <a:pPr marL="0" indent="0" algn="just">
              <a:lnSpc>
                <a:spcPct val="90000"/>
              </a:lnSpc>
              <a:buClrTx/>
            </a:pPr>
            <a:r>
              <a:rPr lang="fr-FR" sz="2800" dirty="0">
                <a:solidFill>
                  <a:srgbClr val="000000"/>
                </a:solidFill>
                <a:effectLst/>
                <a:latin typeface="Times New Roman" charset="0"/>
                <a:ea typeface="ＭＳ Ｐゴシック" charset="0"/>
                <a:cs typeface="Times New Roman" charset="0"/>
              </a:rPr>
              <a:t>Répond à un besoin de replacer la gestion des cours d’eau au sein des réflexions sur l’aménagement du territoire. </a:t>
            </a:r>
          </a:p>
          <a:p>
            <a:pPr marL="0" indent="0" algn="just">
              <a:lnSpc>
                <a:spcPct val="90000"/>
              </a:lnSpc>
              <a:buClrTx/>
            </a:pPr>
            <a:endParaRPr lang="fr-FR" sz="1000" dirty="0">
              <a:solidFill>
                <a:srgbClr val="000000"/>
              </a:solidFill>
              <a:effectLst/>
              <a:latin typeface="Times New Roman" charset="0"/>
              <a:ea typeface="ＭＳ Ｐゴシック" charset="0"/>
              <a:cs typeface="Times New Roman" charset="0"/>
            </a:endParaRPr>
          </a:p>
          <a:p>
            <a:pPr marL="0" indent="0" algn="just">
              <a:lnSpc>
                <a:spcPct val="90000"/>
              </a:lnSpc>
              <a:buClrTx/>
            </a:pPr>
            <a:r>
              <a:rPr lang="fr-FR" sz="2800" dirty="0">
                <a:solidFill>
                  <a:srgbClr val="000000"/>
                </a:solidFill>
                <a:effectLst/>
                <a:latin typeface="Times New Roman" charset="0"/>
                <a:ea typeface="ＭＳ Ｐゴシック" charset="0"/>
                <a:cs typeface="Times New Roman" charset="0"/>
              </a:rPr>
              <a:t>  Permet aux EPCI à FP d’aborder de manière conjointe la prévention des inondations, la gestion des milieux aquatiques </a:t>
            </a:r>
            <a:r>
              <a:rPr lang="fr-FR" sz="2800" b="1" dirty="0">
                <a:solidFill>
                  <a:srgbClr val="000000"/>
                </a:solidFill>
                <a:effectLst/>
                <a:latin typeface="Times New Roman" charset="0"/>
                <a:ea typeface="ＭＳ Ｐゴシック" charset="0"/>
                <a:cs typeface="Times New Roman" charset="0"/>
              </a:rPr>
              <a:t>et l’urbanisme</a:t>
            </a:r>
            <a:r>
              <a:rPr lang="fr-FR" sz="2800" dirty="0">
                <a:solidFill>
                  <a:srgbClr val="000000"/>
                </a:solidFill>
                <a:effectLst/>
                <a:latin typeface="Times New Roman" charset="0"/>
                <a:ea typeface="ＭＳ Ｐゴシック" charset="0"/>
                <a:cs typeface="Times New Roman" charset="0"/>
              </a:rPr>
              <a:t>.</a:t>
            </a:r>
          </a:p>
          <a:p>
            <a:pPr marL="0" indent="0" algn="just">
              <a:lnSpc>
                <a:spcPct val="90000"/>
              </a:lnSpc>
              <a:buClrTx/>
            </a:pPr>
            <a:endParaRPr lang="fr-FR" sz="1000" dirty="0">
              <a:solidFill>
                <a:srgbClr val="000000"/>
              </a:solidFill>
              <a:effectLst/>
              <a:latin typeface="Times New Roman" charset="0"/>
              <a:ea typeface="ＭＳ Ｐゴシック" charset="0"/>
              <a:cs typeface="Times New Roman" charset="0"/>
            </a:endParaRPr>
          </a:p>
          <a:p>
            <a:pPr marL="0" indent="0" algn="just">
              <a:lnSpc>
                <a:spcPct val="90000"/>
              </a:lnSpc>
              <a:buClrTx/>
            </a:pPr>
            <a:endParaRPr lang="fr-FR" sz="2800" dirty="0">
              <a:solidFill>
                <a:srgbClr val="000000"/>
              </a:solidFill>
              <a:effectLst/>
              <a:latin typeface="Times New Roman" charset="0"/>
              <a:ea typeface="ＭＳ Ｐゴシック" charset="0"/>
              <a:cs typeface="Times New Roman" charset="0"/>
            </a:endParaRPr>
          </a:p>
          <a:p>
            <a:pPr marL="0" indent="0" algn="just">
              <a:lnSpc>
                <a:spcPct val="90000"/>
              </a:lnSpc>
            </a:pPr>
            <a:endParaRPr lang="fr-FR" sz="2800" dirty="0">
              <a:solidFill>
                <a:srgbClr val="000000"/>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304800"/>
            <a:ext cx="7620000" cy="1524000"/>
          </a:xfrm>
        </p:spPr>
        <p:txBody>
          <a:bodyPr>
            <a:normAutofit fontScale="90000"/>
          </a:bodyPr>
          <a:lstStyle/>
          <a:p>
            <a:pPr eaLnBrk="1" hangingPunct="1">
              <a:defRPr/>
            </a:pPr>
            <a:r>
              <a:rPr lang="fr-FR" sz="4000" u="sng">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I°) PRÉSENTATION de la GEMAPI : </a:t>
            </a:r>
            <a:br>
              <a:rPr lang="fr-FR" sz="40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t>« Les contours d’une compétence obligatoire »</a:t>
            </a:r>
            <a:br>
              <a:rPr lang="fr-FR" sz="3200">
                <a:solidFill>
                  <a:srgbClr val="000000"/>
                </a:solidFill>
                <a:effectLst>
                  <a:glow rad="139700">
                    <a:schemeClr val="accent6">
                      <a:satMod val="175000"/>
                      <a:alpha val="40000"/>
                    </a:schemeClr>
                  </a:glow>
                  <a:outerShdw blurRad="38100" dist="38100" dir="2700000" algn="tl">
                    <a:srgbClr val="000000"/>
                  </a:outerShdw>
                </a:effectLst>
                <a:latin typeface="Times New Roman"/>
                <a:cs typeface="Times New Roman"/>
              </a:rPr>
            </a:br>
            <a:endParaRPr lang="fr-FR" sz="3200">
              <a:solidFill>
                <a:srgbClr val="000000"/>
              </a:solidFill>
            </a:endParaRPr>
          </a:p>
        </p:txBody>
      </p:sp>
      <p:sp>
        <p:nvSpPr>
          <p:cNvPr id="3" name="Espace réservé du contenu 2"/>
          <p:cNvSpPr>
            <a:spLocks noGrp="1"/>
          </p:cNvSpPr>
          <p:nvPr>
            <p:ph idx="1"/>
          </p:nvPr>
        </p:nvSpPr>
        <p:spPr>
          <a:xfrm>
            <a:off x="457200" y="1905000"/>
            <a:ext cx="8458200" cy="4724400"/>
          </a:xfrm>
        </p:spPr>
        <p:txBody>
          <a:bodyPr>
            <a:normAutofit/>
          </a:bodyPr>
          <a:lstStyle/>
          <a:p>
            <a:pPr marL="541338" indent="-541338" algn="just">
              <a:lnSpc>
                <a:spcPct val="80000"/>
              </a:lnSpc>
              <a:buFont typeface="Wingdings" charset="0"/>
              <a:buNone/>
            </a:pPr>
            <a:r>
              <a:rPr lang="fr-FR" sz="2800" b="1" u="sng" dirty="0">
                <a:solidFill>
                  <a:srgbClr val="000000"/>
                </a:solidFill>
                <a:latin typeface="Times New Roman" charset="0"/>
                <a:ea typeface="ＭＳ Ｐゴシック" charset="0"/>
                <a:cs typeface="Times New Roman" charset="0"/>
              </a:rPr>
              <a:t>A°)  LA GEMAPI =&gt; Origine et raison d’être</a:t>
            </a:r>
          </a:p>
          <a:p>
            <a:pPr marL="541338" indent="-541338" algn="just">
              <a:buFont typeface="Wingdings" charset="0"/>
              <a:buNone/>
            </a:pPr>
            <a:endParaRPr lang="fr-FR" sz="2800" b="1" dirty="0">
              <a:solidFill>
                <a:srgbClr val="000000"/>
              </a:solidFill>
              <a:latin typeface="Times New Roman" charset="0"/>
              <a:ea typeface="ＭＳ Ｐゴシック" charset="0"/>
              <a:cs typeface="Times New Roman" charset="0"/>
            </a:endParaRPr>
          </a:p>
          <a:p>
            <a:pPr marL="541338" indent="-541338" algn="just">
              <a:lnSpc>
                <a:spcPct val="80000"/>
              </a:lnSpc>
              <a:buFont typeface="Wingdings" charset="0"/>
              <a:buNone/>
            </a:pPr>
            <a:r>
              <a:rPr lang="fr-FR" sz="2800" b="1" u="sng" dirty="0">
                <a:solidFill>
                  <a:srgbClr val="000000"/>
                </a:solidFill>
                <a:latin typeface="Times New Roman" charset="0"/>
                <a:ea typeface="ＭＳ Ｐゴシック" charset="0"/>
                <a:cs typeface="Times New Roman" charset="0"/>
              </a:rPr>
              <a:t>B°) LA GEMAPI =&gt; Pour quelles missions ?</a:t>
            </a:r>
            <a:endParaRPr lang="fr-FR" sz="1200" b="1" dirty="0">
              <a:solidFill>
                <a:srgbClr val="000000"/>
              </a:solidFill>
              <a:effectLst/>
              <a:latin typeface="Times New Roman" charset="0"/>
              <a:ea typeface="ＭＳ Ｐゴシック" charset="0"/>
              <a:cs typeface="Times New Roman" charset="0"/>
            </a:endParaRPr>
          </a:p>
          <a:p>
            <a:pPr marL="0" indent="0" algn="just">
              <a:lnSpc>
                <a:spcPct val="80000"/>
              </a:lnSpc>
              <a:buFont typeface="Wingdings" charset="0"/>
              <a:buNone/>
            </a:pPr>
            <a:r>
              <a:rPr lang="fr-FR" sz="2800" b="1" dirty="0">
                <a:solidFill>
                  <a:srgbClr val="000000"/>
                </a:solidFill>
                <a:effectLst/>
                <a:latin typeface="Times New Roman" charset="0"/>
                <a:ea typeface="ＭＳ Ｐゴシック" charset="0"/>
                <a:cs typeface="Times New Roman" charset="0"/>
              </a:rPr>
              <a:t>Les missions relevant de la GEMAPI donc en fait tout ce qui peut être réalisé au titre de la GEMAPI </a:t>
            </a:r>
            <a:r>
              <a:rPr lang="fr-FR" sz="2800" b="1" dirty="0">
                <a:solidFill>
                  <a:srgbClr val="000000"/>
                </a:solidFill>
                <a:latin typeface="Times New Roman" charset="0"/>
                <a:ea typeface="ＭＳ Ｐゴシック" charset="0"/>
                <a:cs typeface="Times New Roman" charset="0"/>
              </a:rPr>
              <a:t>(</a:t>
            </a:r>
            <a:r>
              <a:rPr lang="fr-FR" sz="2800" b="1" dirty="0">
                <a:solidFill>
                  <a:srgbClr val="000000"/>
                </a:solidFill>
                <a:effectLst/>
                <a:latin typeface="Times New Roman" charset="0"/>
                <a:ea typeface="ＭＳ Ｐゴシック" charset="0"/>
                <a:cs typeface="Times New Roman" charset="0"/>
              </a:rPr>
              <a:t>c’est-à-dire toute étude, toute exécution et exploitation de tous travaux, actions, ouvrages ou installations présentant un caractère d’intérêt général) toutes ces missions sont définies, sont ciblées : </a:t>
            </a:r>
          </a:p>
          <a:p>
            <a:pPr marL="0" indent="0" algn="just">
              <a:lnSpc>
                <a:spcPct val="80000"/>
              </a:lnSpc>
              <a:buFont typeface="Wingdings" charset="0"/>
              <a:buNone/>
            </a:pPr>
            <a:r>
              <a:rPr lang="fr-FR" sz="2800" b="1" dirty="0">
                <a:solidFill>
                  <a:srgbClr val="000000"/>
                </a:solidFill>
                <a:effectLst/>
                <a:latin typeface="Times New Roman" charset="0"/>
                <a:ea typeface="ＭＳ Ｐゴシック" charset="0"/>
                <a:cs typeface="Times New Roman" charset="0"/>
              </a:rPr>
              <a:t>Dans le code de l’environnement</a:t>
            </a:r>
            <a:endParaRPr lang="fr-FR" sz="2800" b="1" u="sng" dirty="0">
              <a:solidFill>
                <a:srgbClr val="000000"/>
              </a:solidFill>
              <a:latin typeface="Times New Roman" charset="0"/>
              <a:ea typeface="ＭＳ Ｐゴシック" charset="0"/>
              <a:cs typeface="Times New Roman" charset="0"/>
            </a:endParaRPr>
          </a:p>
          <a:p>
            <a:pPr marL="541338" indent="-541338" algn="just">
              <a:lnSpc>
                <a:spcPct val="80000"/>
              </a:lnSpc>
              <a:buFont typeface="Wingdings" charset="0"/>
              <a:buNone/>
            </a:pPr>
            <a:r>
              <a:rPr lang="fr-FR" sz="2800" b="1" dirty="0">
                <a:solidFill>
                  <a:srgbClr val="000000"/>
                </a:solidFill>
                <a:effectLst/>
                <a:latin typeface="Times New Roman" charset="0"/>
                <a:ea typeface="ＭＳ Ｐゴシック" charset="0"/>
                <a:cs typeface="Times New Roman" charset="0"/>
              </a:rPr>
              <a:t>aux points 1°, 2°, 5° et 8° de l’article L. 211-7</a:t>
            </a:r>
            <a:endParaRPr lang="fr-FR" sz="2800" b="1" dirty="0">
              <a:solidFill>
                <a:srgbClr val="000000"/>
              </a:solidFill>
              <a:latin typeface="Times New Roman"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p:cTn id="11"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nodeType="clickEffect">
                                  <p:stCondLst>
                                    <p:cond delay="0"/>
                                  </p:stCondLst>
                                  <p:iterate type="lt">
                                    <p:tmPct val="10000"/>
                                  </p:iterate>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22"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xEl>
                                              <p:pRg st="4" end="4"/>
                                            </p:txEl>
                                          </p:spTgt>
                                        </p:tgtEl>
                                      </p:cBhvr>
                                    </p:animEffect>
                                  </p:childTnLst>
                                </p:cTn>
                              </p:par>
                            </p:childTnLst>
                          </p:cTn>
                        </p:par>
                        <p:par>
                          <p:cTn id="25" fill="hold" nodeType="afterGroup">
                            <p:stCondLst>
                              <p:cond delay="1800"/>
                            </p:stCondLst>
                            <p:childTnLst>
                              <p:par>
                                <p:cTn id="26" presetID="1" presetClass="entr" presetSubtype="0" fill="hold" nodeType="afterEffect">
                                  <p:stCondLst>
                                    <p:cond delay="100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{1B2665E1-F6A7-704E-8DF9-80C553A8BC9F}tf10001069</Template>
  <TotalTime>62748</TotalTime>
  <Words>2900</Words>
  <Application>Microsoft Macintosh PowerPoint</Application>
  <PresentationFormat>Affichage à l'écran (4:3)</PresentationFormat>
  <Paragraphs>355</Paragraphs>
  <Slides>53</Slides>
  <Notes>53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53</vt:i4>
      </vt:variant>
    </vt:vector>
  </HeadingPairs>
  <TitlesOfParts>
    <vt:vector size="60" baseType="lpstr">
      <vt:lpstr>Arial</vt:lpstr>
      <vt:lpstr>Calibri</vt:lpstr>
      <vt:lpstr>Century Gothic</vt:lpstr>
      <vt:lpstr>Times New Roman</vt:lpstr>
      <vt:lpstr>Wingdings</vt:lpstr>
      <vt:lpstr>Wingdings 3</vt:lpstr>
      <vt:lpstr>Brin</vt:lpstr>
      <vt:lpstr> GEMAPI</vt:lpstr>
      <vt:lpstr>DOCUMENTS UTILISES</vt:lpstr>
      <vt:lpstr>PLAN</vt:lpstr>
      <vt:lpstr>I°) PRÉSENTATION de la GEMAPI :  « Les contours d’une compétence obligatoire » </vt:lpstr>
      <vt:lpstr>I°) PRÉSENTATION de la GEMAPI :  « Les contours d’une compétence obligatoire » </vt:lpstr>
      <vt:lpstr>LA SUPERPOSITION DE QUELLES LOIS ?</vt:lpstr>
      <vt:lpstr>A°)  LA GEMAPI =&gt; Sa raison d’être</vt:lpstr>
      <vt:lpstr>A RETENIR DU A°)</vt:lpstr>
      <vt:lpstr>I°) PRÉSENTATION de la GEMAPI :  « Les contours d’une compétence obligatoire » </vt:lpstr>
      <vt:lpstr>B°) LA GEMAPI =&gt; Pour quelles missions ?</vt:lpstr>
      <vt:lpstr>QUE RECOUVRE LA MISSION 1° ? </vt:lpstr>
      <vt:lpstr>GÉMAPI exemple mission 1°</vt:lpstr>
      <vt:lpstr>QUE RECOUVRE LA MISSION  2° ? </vt:lpstr>
      <vt:lpstr>GÉMAPI exemple mission 2 °</vt:lpstr>
      <vt:lpstr>QUE RECOUVRE LA MISSION  5° ? </vt:lpstr>
      <vt:lpstr>L’article L.566-12-1 du code de l’environnement alinéa I</vt:lpstr>
      <vt:lpstr>Présentation PowerPoint</vt:lpstr>
      <vt:lpstr>MAIS POUR CETTE MISE A DISPOSITION</vt:lpstr>
      <vt:lpstr>GÉMAPI exemple mission 5°</vt:lpstr>
      <vt:lpstr>LA MISSION 8°  RECOUVRE   La protection et la restauration des sites,  des écosystèmes aquatiques et des zones humides  ainsi que des formations boisées riveraines  </vt:lpstr>
      <vt:lpstr>LA MISSION 8°  RECOUVRE   La protection et la restauration des sites,  des écosystèmes aquatiques et des zones humides  ainsi que des formations boisées riveraines  </vt:lpstr>
      <vt:lpstr>A RETENIR DU B°)</vt:lpstr>
      <vt:lpstr>I°) PRÉSENTATION de la GEMAPI :  « Les contours d’une compétence obligatoire » </vt:lpstr>
      <vt:lpstr>C°) LA GEMAPI =&gt; Sa mise en œuvre </vt:lpstr>
      <vt:lpstr>STRUCTURE EN CHARGE DE LA GEMAPI</vt:lpstr>
      <vt:lpstr>STRUCTURE EN CHARGE DE LA GEMAPI</vt:lpstr>
      <vt:lpstr>STRUCTURE EN CHARGE DE LA GEMAPI</vt:lpstr>
      <vt:lpstr>LES OUTILS JURIDIQUES  POUR LA MISE EN ŒUVRE DE LA GEMAPI </vt:lpstr>
      <vt:lpstr>LES OUTILS FINANCIERS LIÉS À LA GÉMAPI </vt:lpstr>
      <vt:lpstr>LA TAXE GÉMAPI </vt:lpstr>
      <vt:lpstr>Présentation PowerPoint</vt:lpstr>
      <vt:lpstr>LA TAXE GEMAPI SUITE</vt:lpstr>
      <vt:lpstr>PROCESSUS  </vt:lpstr>
      <vt:lpstr>RECOUVREMENT  DE LA TAXE GÉMAPI</vt:lpstr>
      <vt:lpstr>Présentation PowerPoint</vt:lpstr>
      <vt:lpstr>A RETENIR DU C°)</vt:lpstr>
      <vt:lpstr>A RETENIR DU C°)</vt:lpstr>
      <vt:lpstr>PLAN</vt:lpstr>
      <vt:lpstr>LES EPCI –FP DÉJÀ PRENEURS</vt:lpstr>
      <vt:lpstr>CC DES MONTS DU LYONNAIS</vt:lpstr>
      <vt:lpstr>Présentation PowerPoint</vt:lpstr>
      <vt:lpstr>    Ex : La CC Marches du Velay Rochebaron         au CC du 6/3/2018 vote de délégation </vt:lpstr>
      <vt:lpstr>BILAN DES TX GEMAPI REALISES EN 2018</vt:lpstr>
      <vt:lpstr>Présentation PowerPoint</vt:lpstr>
      <vt:lpstr>La CC Marches du Velay Rochebaron =&gt; CC du 24/09/2019</vt:lpstr>
      <vt:lpstr>La CC Marches du Velay Rochebaron =&gt; CC du 24/09/2019 </vt:lpstr>
      <vt:lpstr>PLAN</vt:lpstr>
      <vt:lpstr>Une stratégie efficiente nécessaire </vt:lpstr>
      <vt:lpstr>Le transfert à un syndicat mixte :  </vt:lpstr>
      <vt:lpstr>La régie directe E.P.C.I. - F.P. </vt:lpstr>
      <vt:lpstr>Présentation PowerPoint</vt:lpstr>
      <vt:lpstr>A RETENIR SUR LES PROBLEMATIQUES</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663</cp:revision>
  <cp:lastPrinted>2019-10-19T02:54:41Z</cp:lastPrinted>
  <dcterms:created xsi:type="dcterms:W3CDTF">1601-01-01T00:00:00Z</dcterms:created>
  <dcterms:modified xsi:type="dcterms:W3CDTF">2019-10-19T09:52:03Z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